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2"/>
  </p:notesMasterIdLst>
  <p:sldIdLst>
    <p:sldId id="256" r:id="rId2"/>
    <p:sldId id="263" r:id="rId3"/>
    <p:sldId id="284" r:id="rId4"/>
    <p:sldId id="287" r:id="rId5"/>
    <p:sldId id="286" r:id="rId6"/>
    <p:sldId id="288" r:id="rId7"/>
    <p:sldId id="322" r:id="rId8"/>
    <p:sldId id="323" r:id="rId9"/>
    <p:sldId id="257" r:id="rId10"/>
    <p:sldId id="258" r:id="rId11"/>
    <p:sldId id="259" r:id="rId12"/>
    <p:sldId id="325" r:id="rId13"/>
    <p:sldId id="365" r:id="rId14"/>
    <p:sldId id="324" r:id="rId15"/>
    <p:sldId id="260" r:id="rId16"/>
    <p:sldId id="320" r:id="rId17"/>
    <p:sldId id="261" r:id="rId18"/>
    <p:sldId id="326" r:id="rId19"/>
    <p:sldId id="262" r:id="rId20"/>
    <p:sldId id="366" r:id="rId21"/>
    <p:sldId id="327" r:id="rId22"/>
    <p:sldId id="264" r:id="rId23"/>
    <p:sldId id="367" r:id="rId24"/>
    <p:sldId id="265" r:id="rId25"/>
    <p:sldId id="266" r:id="rId26"/>
    <p:sldId id="328" r:id="rId27"/>
    <p:sldId id="310" r:id="rId28"/>
    <p:sldId id="311" r:id="rId29"/>
    <p:sldId id="312" r:id="rId30"/>
    <p:sldId id="318" r:id="rId31"/>
    <p:sldId id="319" r:id="rId32"/>
    <p:sldId id="301" r:id="rId33"/>
    <p:sldId id="329" r:id="rId34"/>
    <p:sldId id="330" r:id="rId35"/>
    <p:sldId id="289" r:id="rId36"/>
    <p:sldId id="290" r:id="rId37"/>
    <p:sldId id="291" r:id="rId38"/>
    <p:sldId id="331" r:id="rId39"/>
    <p:sldId id="292" r:id="rId40"/>
    <p:sldId id="369" r:id="rId41"/>
    <p:sldId id="293" r:id="rId42"/>
    <p:sldId id="368" r:id="rId43"/>
    <p:sldId id="294" r:id="rId44"/>
    <p:sldId id="295" r:id="rId45"/>
    <p:sldId id="321" r:id="rId46"/>
    <p:sldId id="332" r:id="rId47"/>
    <p:sldId id="333" r:id="rId48"/>
    <p:sldId id="334" r:id="rId49"/>
    <p:sldId id="335" r:id="rId50"/>
    <p:sldId id="370" r:id="rId51"/>
    <p:sldId id="336" r:id="rId52"/>
    <p:sldId id="337" r:id="rId53"/>
    <p:sldId id="338" r:id="rId54"/>
    <p:sldId id="339" r:id="rId55"/>
    <p:sldId id="340" r:id="rId56"/>
    <p:sldId id="341" r:id="rId57"/>
    <p:sldId id="342" r:id="rId58"/>
    <p:sldId id="343" r:id="rId59"/>
    <p:sldId id="344" r:id="rId60"/>
    <p:sldId id="345" r:id="rId61"/>
    <p:sldId id="371" r:id="rId62"/>
    <p:sldId id="346" r:id="rId63"/>
    <p:sldId id="347" r:id="rId64"/>
    <p:sldId id="348" r:id="rId65"/>
    <p:sldId id="349" r:id="rId66"/>
    <p:sldId id="372" r:id="rId67"/>
    <p:sldId id="350" r:id="rId68"/>
    <p:sldId id="351" r:id="rId69"/>
    <p:sldId id="356" r:id="rId70"/>
    <p:sldId id="352" r:id="rId71"/>
    <p:sldId id="373" r:id="rId72"/>
    <p:sldId id="353" r:id="rId73"/>
    <p:sldId id="355" r:id="rId74"/>
    <p:sldId id="374" r:id="rId75"/>
    <p:sldId id="357" r:id="rId76"/>
    <p:sldId id="358" r:id="rId77"/>
    <p:sldId id="359" r:id="rId78"/>
    <p:sldId id="354" r:id="rId79"/>
    <p:sldId id="375" r:id="rId80"/>
    <p:sldId id="361" r:id="rId81"/>
    <p:sldId id="362" r:id="rId82"/>
    <p:sldId id="363" r:id="rId83"/>
    <p:sldId id="364" r:id="rId84"/>
    <p:sldId id="376" r:id="rId85"/>
    <p:sldId id="377" r:id="rId86"/>
    <p:sldId id="305" r:id="rId87"/>
    <p:sldId id="306" r:id="rId88"/>
    <p:sldId id="307" r:id="rId89"/>
    <p:sldId id="308" r:id="rId90"/>
    <p:sldId id="309"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p:scale>
          <a:sx n="73" d="100"/>
          <a:sy n="73" d="100"/>
        </p:scale>
        <p:origin x="-1212"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6E8B31-F307-4A46-AF60-485BE5315203}" type="datetimeFigureOut">
              <a:rPr lang="en-US" smtClean="0"/>
              <a:pPr/>
              <a:t>1/31/2022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11E74D-E9AE-431E-88D9-3FCF6F9ABAA8}" type="slidenum">
              <a:rPr lang="en-GB" smtClean="0"/>
              <a:pPr/>
              <a:t>‹#›</a:t>
            </a:fld>
            <a:endParaRPr lang="en-GB"/>
          </a:p>
        </p:txBody>
      </p:sp>
    </p:spTree>
    <p:extLst>
      <p:ext uri="{BB962C8B-B14F-4D97-AF65-F5344CB8AC3E}">
        <p14:creationId xmlns:p14="http://schemas.microsoft.com/office/powerpoint/2010/main" val="354537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C11E74D-E9AE-431E-88D9-3FCF6F9ABAA8}" type="slidenum">
              <a:rPr lang="en-GB" smtClean="0"/>
              <a:pPr/>
              <a:t>75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C11E74D-E9AE-431E-88D9-3FCF6F9ABAA8}" type="slidenum">
              <a:rPr lang="en-GB" smtClean="0"/>
              <a:pPr/>
              <a:t>89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811D875-8F5F-4811-B500-FE240E0CEAE6}" type="datetime1">
              <a:rPr lang="en-US" smtClean="0"/>
              <a:pPr/>
              <a:t>1/31/2022</a:t>
            </a:fld>
            <a:endParaRPr lang="en-GB"/>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2A528D2-C80C-4AF3-8AC4-658BA17FCD3E}" type="slidenum">
              <a:rPr lang="en-GB" smtClean="0"/>
              <a:pPr/>
              <a:t>‹#›</a:t>
            </a:fld>
            <a:endParaRPr lang="en-GB"/>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GB"/>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9423D71-2AFF-47C2-87D3-85936E63548B}" type="datetime1">
              <a:rPr lang="en-US" smtClean="0"/>
              <a:pPr/>
              <a:t>1/31/2022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2A528D2-C80C-4AF3-8AC4-658BA17FCD3E}" type="slidenum">
              <a:rPr lang="en-GB" smtClean="0"/>
              <a:pPr/>
              <a:t>‹#›</a:t>
            </a:fld>
            <a:endParaRPr lang="en-GB"/>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2DA534-B746-4151-B216-E148921304C2}" type="datetime1">
              <a:rPr lang="en-US" smtClean="0"/>
              <a:pPr/>
              <a:t>1/31/2022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2A528D2-C80C-4AF3-8AC4-658BA17FCD3E}" type="slidenum">
              <a:rPr lang="en-GB" smtClean="0"/>
              <a:pPr/>
              <a:t>‹#›</a:t>
            </a:fld>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21D4EA1-8B04-4FB6-A3EB-1F2E2CA7E0D7}" type="datetime1">
              <a:rPr lang="en-US" smtClean="0"/>
              <a:pPr/>
              <a:t>1/31/2022</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2A528D2-C80C-4AF3-8AC4-658BA17FCD3E}" type="slidenum">
              <a:rPr lang="en-GB" smtClean="0"/>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B9E2CBD4-3780-4B11-802B-543CCDE9B52E}" type="datetime1">
              <a:rPr lang="en-US" smtClean="0"/>
              <a:pPr/>
              <a:t>1/31/2022</a:t>
            </a:fld>
            <a:endParaRPr lang="en-GB"/>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2A528D2-C80C-4AF3-8AC4-658BA17FCD3E}" type="slidenum">
              <a:rPr lang="en-GB" smtClean="0"/>
              <a:pPr/>
              <a:t>‹#›</a:t>
            </a:fld>
            <a:endParaRPr lang="en-GB"/>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B6436DC-DD43-4337-9F62-787D2CE18729}" type="datetime1">
              <a:rPr lang="en-US" smtClean="0"/>
              <a:pPr/>
              <a:t>1/31/2022</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a:xfrm>
            <a:off x="8641080" y="6514568"/>
            <a:ext cx="464288" cy="274320"/>
          </a:xfrm>
        </p:spPr>
        <p:txBody>
          <a:bodyPr/>
          <a:lstStyle>
            <a:extLst/>
          </a:lstStyle>
          <a:p>
            <a:fld id="{C2A528D2-C80C-4AF3-8AC4-658BA17FCD3E}" type="slidenum">
              <a:rPr lang="en-GB" smtClean="0"/>
              <a:pPr/>
              <a:t>‹#›</a:t>
            </a:fld>
            <a:endParaRPr lang="en-GB"/>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8F01044-CB4C-4B99-8628-F01951952636}" type="datetime1">
              <a:rPr lang="en-US" smtClean="0"/>
              <a:pPr/>
              <a:t>1/31/2022</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a:xfrm>
            <a:off x="8641080" y="6514568"/>
            <a:ext cx="464288" cy="274320"/>
          </a:xfrm>
        </p:spPr>
        <p:txBody>
          <a:bodyPr/>
          <a:lstStyle>
            <a:extLst/>
          </a:lstStyle>
          <a:p>
            <a:fld id="{C2A528D2-C80C-4AF3-8AC4-658BA17FCD3E}" type="slidenum">
              <a:rPr lang="en-GB" smtClean="0"/>
              <a:pPr/>
              <a:t>‹#›</a:t>
            </a:fld>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FFA4DE4-6E13-4282-9920-E75CB1CA5430}" type="datetime1">
              <a:rPr lang="en-US" smtClean="0"/>
              <a:pPr/>
              <a:t>1/31/2022</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2A528D2-C80C-4AF3-8AC4-658BA17FCD3E}" type="slidenum">
              <a:rPr lang="en-GB" smtClean="0"/>
              <a:pPr/>
              <a:t>‹#›</a:t>
            </a:fld>
            <a:endParaRPr lang="en-GB"/>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BDDED69-D0C3-408C-B4F8-CBF842904593}" type="datetime1">
              <a:rPr lang="en-US" smtClean="0"/>
              <a:pPr/>
              <a:t>1/31/2022</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2A528D2-C80C-4AF3-8AC4-658BA17FCD3E}" type="slidenum">
              <a:rPr lang="en-GB" smtClean="0"/>
              <a:pPr/>
              <a:t>‹#›</a:t>
            </a:fld>
            <a:endParaRPr lang="en-GB"/>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5BD7C84C-CFB6-43C7-A1E1-386E2FCF9982}" type="datetime1">
              <a:rPr lang="en-US" smtClean="0"/>
              <a:pPr/>
              <a:t>1/31/2022</a:t>
            </a:fld>
            <a:endParaRPr lang="en-GB"/>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2A528D2-C80C-4AF3-8AC4-658BA17FCD3E}" type="slidenum">
              <a:rPr lang="en-GB" smtClean="0"/>
              <a:pPr/>
              <a:t>‹#›</a:t>
            </a:fld>
            <a:endParaRPr lang="en-GB"/>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GB"/>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025D41E-D97A-4CAB-B83C-1D00B17861BC}" type="datetime1">
              <a:rPr lang="en-US" smtClean="0"/>
              <a:pPr/>
              <a:t>1/31/2022</a:t>
            </a:fld>
            <a:endParaRPr lang="en-GB"/>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2A528D2-C80C-4AF3-8AC4-658BA17FCD3E}" type="slidenum">
              <a:rPr lang="en-GB" smtClean="0"/>
              <a:pPr/>
              <a:t>‹#›</a:t>
            </a:fld>
            <a:endParaRPr lang="en-GB"/>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GB"/>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9633B6BE-1947-4C49-8244-36903109D7F0}" type="datetime1">
              <a:rPr lang="en-US" smtClean="0"/>
              <a:pPr/>
              <a:t>1/31/2022</a:t>
            </a:fld>
            <a:endParaRPr lang="en-GB"/>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2A528D2-C80C-4AF3-8AC4-658BA17FCD3E}" type="slidenum">
              <a:rPr lang="en-GB" smtClean="0"/>
              <a:pPr/>
              <a:t>‹#›</a:t>
            </a:fld>
            <a:endParaRPr lang="en-GB"/>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357166"/>
            <a:ext cx="8143932" cy="2000264"/>
          </a:xfrm>
        </p:spPr>
        <p:txBody>
          <a:bodyPr>
            <a:normAutofit fontScale="90000"/>
          </a:bodyPr>
          <a:lstStyle/>
          <a:p>
            <a:pPr algn="ctr"/>
            <a:r>
              <a:rPr lang="en-US" b="1" dirty="0" smtClean="0"/>
              <a:t>EPIDEMIOLOGY </a:t>
            </a:r>
            <a:r>
              <a:rPr lang="en-US" b="1" dirty="0"/>
              <a:t>OF MALOCCLUSION</a:t>
            </a:r>
            <a:r>
              <a:rPr lang="en-GB" dirty="0"/>
              <a:t/>
            </a:r>
            <a:br>
              <a:rPr lang="en-GB" dirty="0"/>
            </a:br>
            <a:endParaRPr lang="en-GB" dirty="0"/>
          </a:p>
        </p:txBody>
      </p:sp>
      <p:sp>
        <p:nvSpPr>
          <p:cNvPr id="3" name="Subtitle 2"/>
          <p:cNvSpPr>
            <a:spLocks noGrp="1"/>
          </p:cNvSpPr>
          <p:nvPr>
            <p:ph type="subTitle" idx="1"/>
          </p:nvPr>
        </p:nvSpPr>
        <p:spPr>
          <a:xfrm>
            <a:off x="3643306" y="5715016"/>
            <a:ext cx="5186354" cy="823906"/>
          </a:xfrm>
        </p:spPr>
        <p:txBody>
          <a:bodyPr/>
          <a:lstStyle/>
          <a:p>
            <a:r>
              <a:rPr lang="en-US" dirty="0" smtClean="0"/>
              <a:t>Dr. </a:t>
            </a:r>
            <a:r>
              <a:rPr lang="en-US" dirty="0" err="1"/>
              <a:t>S</a:t>
            </a:r>
            <a:r>
              <a:rPr lang="en-US" dirty="0" err="1" smtClean="0"/>
              <a:t>rujan</a:t>
            </a:r>
            <a:endParaRPr lang="en-GB" dirty="0"/>
          </a:p>
        </p:txBody>
      </p:sp>
      <p:sp>
        <p:nvSpPr>
          <p:cNvPr id="4" name="Slide Number Placeholder 3"/>
          <p:cNvSpPr>
            <a:spLocks noGrp="1"/>
          </p:cNvSpPr>
          <p:nvPr>
            <p:ph type="sldNum" sz="quarter" idx="11"/>
          </p:nvPr>
        </p:nvSpPr>
        <p:spPr/>
        <p:txBody>
          <a:bodyPr/>
          <a:lstStyle/>
          <a:p>
            <a:fld id="{C2A528D2-C80C-4AF3-8AC4-658BA17FCD3E}" type="slidenum">
              <a:rPr lang="en-GB" smtClean="0"/>
              <a:pPr/>
              <a:t>1</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50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2"/>
                                        </p:tgtEl>
                                        <p:attrNameLst>
                                          <p:attrName>fillcolor</p:attrName>
                                        </p:attrNameLst>
                                      </p:cBhvr>
                                      <p:tavLst>
                                        <p:tav tm="0">
                                          <p:val>
                                            <p:clrVal>
                                              <a:schemeClr val="accent2"/>
                                            </p:clrVal>
                                          </p:val>
                                        </p:tav>
                                        <p:tav tm="50000">
                                          <p:val>
                                            <p:clrVal>
                                              <a:schemeClr val="hlink"/>
                                            </p:clrVal>
                                          </p:val>
                                        </p:tav>
                                      </p:tavLst>
                                    </p:anim>
                                    <p:set>
                                      <p:cBhvr>
                                        <p:cTn id="9" dur="50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Epidemiological study regarding malocclusion using various indices in turn help to assess the frequency, distribution and determinants associated with different type and severity of malocclusion among the population groups.                                                        </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10</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0886"/>
          </a:xfrm>
        </p:spPr>
        <p:txBody>
          <a:bodyPr>
            <a:normAutofit fontScale="90000"/>
          </a:bodyPr>
          <a:lstStyle/>
          <a:p>
            <a:pPr algn="ctr"/>
            <a:r>
              <a:rPr lang="en-US" dirty="0" smtClean="0"/>
              <a:t>Etiology Of Malocclusion by Graber </a:t>
            </a:r>
            <a:endParaRPr lang="en-GB" dirty="0"/>
          </a:p>
        </p:txBody>
      </p:sp>
      <p:sp>
        <p:nvSpPr>
          <p:cNvPr id="3" name="Content Placeholder 2"/>
          <p:cNvSpPr>
            <a:spLocks noGrp="1"/>
          </p:cNvSpPr>
          <p:nvPr>
            <p:ph idx="1"/>
          </p:nvPr>
        </p:nvSpPr>
        <p:spPr>
          <a:xfrm>
            <a:off x="285720" y="1285860"/>
            <a:ext cx="8401080" cy="5286412"/>
          </a:xfrm>
        </p:spPr>
        <p:txBody>
          <a:bodyPr>
            <a:normAutofit fontScale="92500" lnSpcReduction="10000"/>
          </a:bodyPr>
          <a:lstStyle/>
          <a:p>
            <a:pPr>
              <a:buNone/>
            </a:pPr>
            <a:r>
              <a:rPr lang="en-US" b="1" dirty="0" smtClean="0"/>
              <a:t>   General Factors:</a:t>
            </a:r>
            <a:endParaRPr lang="en-GB" dirty="0" smtClean="0"/>
          </a:p>
          <a:p>
            <a:pPr>
              <a:buNone/>
            </a:pPr>
            <a:r>
              <a:rPr lang="en-US" dirty="0" smtClean="0"/>
              <a:t>   1. </a:t>
            </a:r>
            <a:r>
              <a:rPr lang="en-US" i="1" dirty="0" smtClean="0"/>
              <a:t>Heredity</a:t>
            </a:r>
            <a:r>
              <a:rPr lang="en-US" dirty="0" smtClean="0"/>
              <a:t>- it is quite logical to assume that offspring inherit quite a few attributes from their parents.  The child may inherit conflicting traits from both the parents resulting in abnormalities of the dento facial region. </a:t>
            </a:r>
            <a:endParaRPr lang="en-GB" dirty="0" smtClean="0"/>
          </a:p>
          <a:p>
            <a:pPr>
              <a:buNone/>
            </a:pPr>
            <a:endParaRPr lang="en-US" dirty="0" smtClean="0"/>
          </a:p>
          <a:p>
            <a:pPr>
              <a:buNone/>
            </a:pPr>
            <a:r>
              <a:rPr lang="en-US" dirty="0" smtClean="0"/>
              <a:t>   2. </a:t>
            </a:r>
            <a:r>
              <a:rPr lang="en-US" i="1" dirty="0" smtClean="0"/>
              <a:t>Congenital- </a:t>
            </a:r>
          </a:p>
          <a:p>
            <a:pPr>
              <a:buNone/>
            </a:pPr>
            <a:endParaRPr lang="en-US" i="1" dirty="0" smtClean="0"/>
          </a:p>
          <a:p>
            <a:pPr>
              <a:buNone/>
            </a:pPr>
            <a:endParaRPr lang="en-US" i="1" dirty="0" smtClean="0"/>
          </a:p>
          <a:p>
            <a:pPr>
              <a:buNone/>
            </a:pPr>
            <a:r>
              <a:rPr lang="en-US" dirty="0" smtClean="0"/>
              <a:t>  </a:t>
            </a:r>
          </a:p>
          <a:p>
            <a:pPr>
              <a:buNone/>
            </a:pPr>
            <a:r>
              <a:rPr lang="en-US" dirty="0" smtClean="0"/>
              <a:t>   </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11</a:t>
            </a:fld>
            <a:endParaRPr lang="en-GB" dirty="0"/>
          </a:p>
        </p:txBody>
      </p:sp>
      <p:cxnSp>
        <p:nvCxnSpPr>
          <p:cNvPr id="9" name="Straight Connector 8"/>
          <p:cNvCxnSpPr/>
          <p:nvPr/>
        </p:nvCxnSpPr>
        <p:spPr>
          <a:xfrm flipV="1">
            <a:off x="2857488" y="4143380"/>
            <a:ext cx="714380" cy="1428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14612" y="4643446"/>
            <a:ext cx="928694" cy="571504"/>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14744" y="4000504"/>
            <a:ext cx="142876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a:t>
            </a:r>
            <a:endParaRPr lang="en-GB" dirty="0"/>
          </a:p>
        </p:txBody>
      </p:sp>
      <p:sp>
        <p:nvSpPr>
          <p:cNvPr id="13" name="Rectangle 12"/>
          <p:cNvSpPr/>
          <p:nvPr/>
        </p:nvSpPr>
        <p:spPr>
          <a:xfrm>
            <a:off x="3786182" y="5214950"/>
            <a:ext cx="1428760"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local</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3" dur="1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p:cTn id="38" dur="1000" fill="hold"/>
                                        <p:tgtEl>
                                          <p:spTgt spid="3">
                                            <p:txEl>
                                              <p:pRg st="6" end="6"/>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3">
                                            <p:txEl>
                                              <p:pRg st="6" end="6"/>
                                            </p:txEl>
                                          </p:spTgt>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41" dur="10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8" presetClass="entr" presetSubtype="0" accel="50000" fill="hold" grpId="0"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1000" fill="hold"/>
                                        <p:tgtEl>
                                          <p:spTgt spid="3">
                                            <p:txEl>
                                              <p:pRg st="7" end="7"/>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7" dur="1000" fill="hold"/>
                                        <p:tgtEl>
                                          <p:spTgt spid="3">
                                            <p:txEl>
                                              <p:pRg st="7" end="7"/>
                                            </p:txEl>
                                          </p:spTgt>
                                        </p:tgtEl>
                                        <p:attrNameLst>
                                          <p:attrName>ppt_x</p:attrName>
                                        </p:attrNameLst>
                                      </p:cBhvr>
                                      <p:tavLst>
                                        <p:tav tm="0">
                                          <p:val>
                                            <p:fltVal val="-1"/>
                                          </p:val>
                                        </p:tav>
                                        <p:tav tm="50000">
                                          <p:val>
                                            <p:fltVal val="0.95"/>
                                          </p:val>
                                        </p:tav>
                                        <p:tav tm="100000">
                                          <p:val>
                                            <p:strVal val="#ppt_x"/>
                                          </p:val>
                                        </p:tav>
                                      </p:tavLst>
                                    </p:anim>
                                    <p:anim calcmode="lin" valueType="num">
                                      <p:cBhvr>
                                        <p:cTn id="48" dur="1000" fill="hold"/>
                                        <p:tgtEl>
                                          <p:spTgt spid="3">
                                            <p:txEl>
                                              <p:pRg st="7" end="7"/>
                                            </p:txEl>
                                          </p:spTgt>
                                        </p:tgtEl>
                                        <p:attrNameLst>
                                          <p:attrName>ppt_y</p:attrName>
                                        </p:attrNameLst>
                                      </p:cBhvr>
                                      <p:tavLst>
                                        <p:tav tm="0">
                                          <p:val>
                                            <p:strVal val="#ppt_y"/>
                                          </p:val>
                                        </p:tav>
                                        <p:tav tm="100000">
                                          <p:val>
                                            <p:strVal val="#ppt_y"/>
                                          </p:val>
                                        </p:tav>
                                      </p:tavLst>
                                    </p:anim>
                                    <p:animEffect transition="in" filter="fade">
                                      <p:cBhvr>
                                        <p:cTn id="49"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572560" cy="6143668"/>
          </a:xfrm>
        </p:spPr>
        <p:txBody>
          <a:bodyPr>
            <a:normAutofit/>
          </a:bodyPr>
          <a:lstStyle/>
          <a:p>
            <a:pPr>
              <a:buNone/>
            </a:pPr>
            <a:r>
              <a:rPr lang="en-US" i="1" dirty="0" smtClean="0"/>
              <a:t>  Developmental defects are malformation seen at the time of the birth.</a:t>
            </a:r>
          </a:p>
          <a:p>
            <a:pPr>
              <a:buNone/>
            </a:pPr>
            <a:r>
              <a:rPr lang="en-US" dirty="0" smtClean="0"/>
              <a:t>    </a:t>
            </a:r>
            <a:r>
              <a:rPr lang="en-US" dirty="0" smtClean="0">
                <a:solidFill>
                  <a:srgbClr val="FF0000"/>
                </a:solidFill>
              </a:rPr>
              <a:t>General Congenital defects-</a:t>
            </a:r>
          </a:p>
          <a:p>
            <a:pPr>
              <a:buNone/>
            </a:pPr>
            <a:r>
              <a:rPr lang="en-US" i="1" dirty="0" smtClean="0"/>
              <a:t>    Abnormal state of mother during pregnancy.</a:t>
            </a:r>
          </a:p>
          <a:p>
            <a:pPr>
              <a:buNone/>
            </a:pPr>
            <a:r>
              <a:rPr lang="en-US" i="1" dirty="0" smtClean="0"/>
              <a:t>    Malnutrition.</a:t>
            </a:r>
          </a:p>
          <a:p>
            <a:pPr>
              <a:buNone/>
            </a:pPr>
            <a:r>
              <a:rPr lang="en-US" i="1" dirty="0" smtClean="0"/>
              <a:t>    Infectious Disease.</a:t>
            </a:r>
          </a:p>
          <a:p>
            <a:pPr>
              <a:buNone/>
            </a:pPr>
            <a:r>
              <a:rPr lang="en-US" i="1" dirty="0" smtClean="0"/>
              <a:t>    Accidents during pregnancy &amp; child birth.</a:t>
            </a:r>
            <a:endParaRPr lang="en-US" dirty="0" smtClean="0">
              <a:solidFill>
                <a:srgbClr val="FF0000"/>
              </a:solidFill>
            </a:endParaRPr>
          </a:p>
          <a:p>
            <a:pPr>
              <a:buNone/>
            </a:pPr>
            <a:r>
              <a:rPr lang="en-US" dirty="0" smtClean="0">
                <a:solidFill>
                  <a:srgbClr val="FF0000"/>
                </a:solidFill>
              </a:rPr>
              <a:t>  Local congenital factors</a:t>
            </a:r>
          </a:p>
          <a:p>
            <a:pPr>
              <a:buNone/>
            </a:pPr>
            <a:r>
              <a:rPr lang="en-US" dirty="0" smtClean="0"/>
              <a:t>   Abnormalities of jaw due to intra- uterine position</a:t>
            </a:r>
          </a:p>
          <a:p>
            <a:pPr>
              <a:buNone/>
            </a:pPr>
            <a:r>
              <a:rPr lang="en-US" dirty="0" smtClean="0"/>
              <a:t>   Clefts of the lips and palate</a:t>
            </a:r>
          </a:p>
          <a:p>
            <a:pPr>
              <a:buNone/>
            </a:pPr>
            <a:r>
              <a:rPr lang="en-US" dirty="0" smtClean="0"/>
              <a:t>   Macro and Microglossia</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12</a:t>
            </a:fld>
            <a:endParaRPr lang="en-GB"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untitled.bmp"/>
          <p:cNvPicPr>
            <a:picLocks noGrp="1" noChangeAspect="1"/>
          </p:cNvPicPr>
          <p:nvPr>
            <p:ph sz="half" idx="1"/>
          </p:nvPr>
        </p:nvPicPr>
        <p:blipFill>
          <a:blip r:embed="rId2"/>
          <a:stretch>
            <a:fillRect/>
          </a:stretch>
        </p:blipFill>
        <p:spPr>
          <a:xfrm>
            <a:off x="928662" y="1643050"/>
            <a:ext cx="3238500" cy="3143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Content Placeholder 9" descr="bon.jpg"/>
          <p:cNvPicPr>
            <a:picLocks noGrp="1" noChangeAspect="1"/>
          </p:cNvPicPr>
          <p:nvPr>
            <p:ph sz="half" idx="2"/>
          </p:nvPr>
        </p:nvPicPr>
        <p:blipFill>
          <a:blip r:embed="rId3"/>
          <a:stretch>
            <a:fillRect/>
          </a:stretch>
        </p:blipFill>
        <p:spPr>
          <a:xfrm>
            <a:off x="5214942" y="1571612"/>
            <a:ext cx="2857500" cy="32147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p:cNvSpPr>
            <a:spLocks noGrp="1"/>
          </p:cNvSpPr>
          <p:nvPr>
            <p:ph type="sldNum" sz="quarter" idx="12"/>
          </p:nvPr>
        </p:nvSpPr>
        <p:spPr/>
        <p:txBody>
          <a:bodyPr/>
          <a:lstStyle/>
          <a:p>
            <a:fld id="{C2A528D2-C80C-4AF3-8AC4-658BA17FCD3E}" type="slidenum">
              <a:rPr lang="en-GB" smtClean="0"/>
              <a:pPr/>
              <a:t>13</a:t>
            </a:fld>
            <a:endParaRPr lang="en-GB"/>
          </a:p>
        </p:txBody>
      </p:sp>
      <p:sp>
        <p:nvSpPr>
          <p:cNvPr id="9" name="Rectangle 8"/>
          <p:cNvSpPr/>
          <p:nvPr/>
        </p:nvSpPr>
        <p:spPr>
          <a:xfrm>
            <a:off x="1000100" y="4929198"/>
            <a:ext cx="3000396" cy="857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rPr>
              <a:t>Microglossia</a:t>
            </a:r>
            <a:endParaRPr lang="en-GB" dirty="0"/>
          </a:p>
        </p:txBody>
      </p:sp>
      <p:sp>
        <p:nvSpPr>
          <p:cNvPr id="11" name="Rectangle 10"/>
          <p:cNvSpPr/>
          <p:nvPr/>
        </p:nvSpPr>
        <p:spPr>
          <a:xfrm>
            <a:off x="5286380" y="5000636"/>
            <a:ext cx="2857520"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i="1" dirty="0" smtClean="0">
                <a:solidFill>
                  <a:prstClr val="white"/>
                </a:solidFill>
              </a:rPr>
              <a:t>Malnutrition</a:t>
            </a:r>
            <a:endParaRPr lang="en-GB"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72230"/>
          </a:xfrm>
        </p:spPr>
        <p:txBody>
          <a:bodyPr/>
          <a:lstStyle/>
          <a:p>
            <a:pPr>
              <a:buNone/>
            </a:pPr>
            <a:r>
              <a:rPr lang="en-US" dirty="0" smtClean="0"/>
              <a:t>3. Environmental - </a:t>
            </a:r>
            <a:r>
              <a:rPr lang="en-US" dirty="0" smtClean="0">
                <a:solidFill>
                  <a:srgbClr val="FF0000"/>
                </a:solidFill>
              </a:rPr>
              <a:t>Prenatal</a:t>
            </a:r>
            <a:r>
              <a:rPr lang="en-US" dirty="0" smtClean="0"/>
              <a:t> – maternal diet, metabolism, maternal infection such as German measles &amp; use of certain drug during pregnancy such as thalidomide can cause gross congenital deformities including clefts.</a:t>
            </a:r>
            <a:endParaRPr lang="en-GB" dirty="0" smtClean="0"/>
          </a:p>
          <a:p>
            <a:pPr>
              <a:buNone/>
            </a:pPr>
            <a:r>
              <a:rPr lang="en-US" dirty="0" smtClean="0"/>
              <a:t>  </a:t>
            </a:r>
            <a:r>
              <a:rPr lang="en-US" dirty="0" smtClean="0">
                <a:solidFill>
                  <a:srgbClr val="FF0000"/>
                </a:solidFill>
              </a:rPr>
              <a:t>Post natal </a:t>
            </a:r>
            <a:r>
              <a:rPr lang="en-US" dirty="0" smtClean="0"/>
              <a:t>during forceps delivery result in injury to TMJ area which can undergo Ankylosis.</a:t>
            </a:r>
            <a:endParaRPr lang="en-GB" dirty="0" smtClean="0"/>
          </a:p>
          <a:p>
            <a:pPr>
              <a:buNone/>
            </a:pPr>
            <a:r>
              <a:rPr lang="en-US" dirty="0" smtClean="0"/>
              <a:t>  </a:t>
            </a:r>
            <a:r>
              <a:rPr lang="en-US" dirty="0" smtClean="0">
                <a:solidFill>
                  <a:srgbClr val="FF0000"/>
                </a:solidFill>
              </a:rPr>
              <a:t>Cerebral palsy </a:t>
            </a:r>
            <a:r>
              <a:rPr lang="en-US" dirty="0" smtClean="0"/>
              <a:t>it caused by muscle In coordination. Patient can have malocclusion due to loss of muscle imbalance.</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14</a:t>
            </a:fld>
            <a:endParaRPr lang="en-GB"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Autofit/>
          </a:bodyPr>
          <a:lstStyle/>
          <a:p>
            <a:pPr>
              <a:buNone/>
            </a:pPr>
            <a:r>
              <a:rPr lang="en-US" dirty="0" smtClean="0"/>
              <a:t>4. Predisposing metabolic climate and disease.</a:t>
            </a:r>
            <a:endParaRPr lang="en-GB" dirty="0" smtClean="0"/>
          </a:p>
          <a:p>
            <a:pPr>
              <a:buNone/>
            </a:pPr>
            <a:r>
              <a:rPr lang="en-US" sz="1800" dirty="0" smtClean="0"/>
              <a:t>     </a:t>
            </a:r>
            <a:r>
              <a:rPr lang="en-US" sz="2400" i="1" dirty="0" smtClean="0"/>
              <a:t>Endocrine imbalance</a:t>
            </a:r>
            <a:r>
              <a:rPr lang="en-US" sz="2400" dirty="0" smtClean="0"/>
              <a:t>-  due to certain endocrinal disease, infectious condition and metabolic disturbance can predispose to malocclusion.</a:t>
            </a:r>
          </a:p>
          <a:p>
            <a:pPr>
              <a:buNone/>
            </a:pPr>
            <a:r>
              <a:rPr lang="en-US" sz="1800" dirty="0" smtClean="0"/>
              <a:t>   </a:t>
            </a:r>
          </a:p>
          <a:p>
            <a:pPr>
              <a:buNone/>
            </a:pPr>
            <a:r>
              <a:rPr lang="en-US" sz="1800" dirty="0" smtClean="0"/>
              <a:t>  </a:t>
            </a:r>
            <a:r>
              <a:rPr lang="en-US" sz="2800" i="1" u="sng" dirty="0" smtClean="0">
                <a:solidFill>
                  <a:srgbClr val="FF0000"/>
                </a:solidFill>
              </a:rPr>
              <a:t>Hypothyroidism</a:t>
            </a:r>
            <a:r>
              <a:rPr lang="en-US" sz="2800" i="1" u="sng" dirty="0" smtClean="0"/>
              <a:t> </a:t>
            </a:r>
            <a:r>
              <a:rPr lang="en-US" sz="2800" dirty="0" smtClean="0"/>
              <a:t>– Dec. Ca deposition in bone &amp; teeth,  Marked delay in tooth bud formation, delayed carpel and epiphyseal calcification.</a:t>
            </a:r>
          </a:p>
          <a:p>
            <a:pPr>
              <a:buNone/>
            </a:pPr>
            <a:endParaRPr lang="en-US" sz="2800" i="1" u="sng" dirty="0" smtClean="0"/>
          </a:p>
          <a:p>
            <a:pPr>
              <a:buNone/>
            </a:pPr>
            <a:r>
              <a:rPr lang="en-US" sz="2800" i="1" u="sng" dirty="0" smtClean="0">
                <a:solidFill>
                  <a:srgbClr val="FF0000"/>
                </a:solidFill>
              </a:rPr>
              <a:t>Hyperthyroidism</a:t>
            </a:r>
            <a:r>
              <a:rPr lang="en-US" sz="2800" i="1" dirty="0" smtClean="0"/>
              <a:t>-</a:t>
            </a:r>
            <a:r>
              <a:rPr lang="en-US" sz="2800" dirty="0" smtClean="0"/>
              <a:t> inc. rate of maturation, inc. in metabolic rate.</a:t>
            </a:r>
          </a:p>
          <a:p>
            <a:pPr>
              <a:buNone/>
            </a:pPr>
            <a:endParaRPr lang="en-US" sz="2800" i="1" u="sng" dirty="0" smtClean="0"/>
          </a:p>
          <a:p>
            <a:pPr>
              <a:buNone/>
            </a:pPr>
            <a:r>
              <a:rPr lang="en-US" sz="2800" i="1" u="sng" dirty="0" smtClean="0">
                <a:solidFill>
                  <a:srgbClr val="FF0000"/>
                </a:solidFill>
              </a:rPr>
              <a:t>Hypoparathyroidism</a:t>
            </a:r>
            <a:r>
              <a:rPr lang="en-US" sz="2800" i="1" u="sng" dirty="0" smtClean="0"/>
              <a:t>-</a:t>
            </a:r>
            <a:r>
              <a:rPr lang="en-US" sz="2800" dirty="0" smtClean="0"/>
              <a:t> change in Ca metabolism, can cause delayed eruption &amp; hypo plastic teeth.</a:t>
            </a:r>
          </a:p>
          <a:p>
            <a:pPr>
              <a:buNone/>
            </a:pPr>
            <a:endParaRPr lang="en-US" sz="1800" i="1" u="sng" dirty="0" smtClean="0"/>
          </a:p>
          <a:p>
            <a:endParaRPr lang="en-US" sz="1800" dirty="0" smtClean="0"/>
          </a:p>
          <a:p>
            <a:pPr>
              <a:buNone/>
            </a:pPr>
            <a:r>
              <a:rPr lang="en-US" sz="1800" dirty="0" smtClean="0"/>
              <a:t>             </a:t>
            </a:r>
            <a:endParaRPr lang="en-GB" sz="1800" dirty="0" smtClean="0"/>
          </a:p>
          <a:p>
            <a:endParaRPr lang="en-US" sz="1800" dirty="0" smtClean="0"/>
          </a:p>
          <a:p>
            <a:pPr>
              <a:buNone/>
            </a:pPr>
            <a:r>
              <a:rPr lang="en-US" sz="1800" dirty="0" smtClean="0"/>
              <a:t>  </a:t>
            </a:r>
            <a:endParaRPr lang="en-GB" sz="1800"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15</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slide(fromBottom)">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slide(fromBottom)">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slide(fromBottom)">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43913"/>
          </a:xfrm>
        </p:spPr>
        <p:txBody>
          <a:bodyPr>
            <a:normAutofit/>
          </a:bodyPr>
          <a:lstStyle/>
          <a:p>
            <a:pPr>
              <a:buNone/>
            </a:pPr>
            <a:r>
              <a:rPr lang="en-US" i="1" u="sng" dirty="0" smtClean="0">
                <a:solidFill>
                  <a:srgbClr val="FF0000"/>
                </a:solidFill>
              </a:rPr>
              <a:t>Hyperparathyroidism</a:t>
            </a:r>
            <a:r>
              <a:rPr lang="en-US" i="1" dirty="0" smtClean="0"/>
              <a:t>-</a:t>
            </a:r>
            <a:r>
              <a:rPr lang="en-US" dirty="0" smtClean="0"/>
              <a:t> inc. blood Ca. demineralization of bone.</a:t>
            </a:r>
          </a:p>
          <a:p>
            <a:pPr>
              <a:buNone/>
            </a:pPr>
            <a:endParaRPr lang="en-US" dirty="0" smtClean="0"/>
          </a:p>
          <a:p>
            <a:pPr>
              <a:buNone/>
            </a:pPr>
            <a:r>
              <a:rPr lang="en-US" dirty="0" smtClean="0"/>
              <a:t>  </a:t>
            </a:r>
            <a:r>
              <a:rPr lang="en-US" dirty="0" smtClean="0">
                <a:solidFill>
                  <a:srgbClr val="FF0000"/>
                </a:solidFill>
              </a:rPr>
              <a:t>Metabolic disturbances</a:t>
            </a:r>
            <a:r>
              <a:rPr lang="en-US" dirty="0" smtClean="0"/>
              <a:t>- Acute febrile ds. Believed to slow down the pace of growth &amp; development</a:t>
            </a:r>
          </a:p>
          <a:p>
            <a:endParaRPr lang="en-US" dirty="0" smtClean="0"/>
          </a:p>
          <a:p>
            <a:r>
              <a:rPr lang="en-US" dirty="0" smtClean="0"/>
              <a:t> 5. Dietary problems - Nutritional deficiencies- rickets, scurvy &amp; beri-beri can produce severe malocclusion.</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16</a:t>
            </a:fld>
            <a:endParaRPr lang="en-GB"/>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786478"/>
          </a:xfrm>
        </p:spPr>
        <p:txBody>
          <a:bodyPr>
            <a:normAutofit/>
          </a:bodyPr>
          <a:lstStyle/>
          <a:p>
            <a:r>
              <a:rPr lang="en-US" dirty="0" smtClean="0"/>
              <a:t>6. Abnormal Pressure habits</a:t>
            </a:r>
            <a:endParaRPr lang="en-GB" dirty="0" smtClean="0"/>
          </a:p>
          <a:p>
            <a:endParaRPr lang="en-US" dirty="0" smtClean="0"/>
          </a:p>
          <a:p>
            <a:pPr>
              <a:buNone/>
            </a:pPr>
            <a:r>
              <a:rPr lang="en-US" dirty="0" smtClean="0"/>
              <a:t>   Abnormal Sucking</a:t>
            </a:r>
          </a:p>
          <a:p>
            <a:pPr>
              <a:buNone/>
            </a:pPr>
            <a:endParaRPr lang="en-US" dirty="0" smtClean="0"/>
          </a:p>
          <a:p>
            <a:pPr>
              <a:buNone/>
            </a:pPr>
            <a:endParaRPr lang="en-US" dirty="0" smtClean="0"/>
          </a:p>
          <a:p>
            <a:pPr>
              <a:buNone/>
            </a:pPr>
            <a:r>
              <a:rPr lang="en-US" dirty="0" smtClean="0"/>
              <a:t>Tongue thrust</a:t>
            </a:r>
          </a:p>
          <a:p>
            <a:endParaRPr lang="en-US" dirty="0" smtClean="0"/>
          </a:p>
          <a:p>
            <a:pPr>
              <a:buNone/>
            </a:pPr>
            <a:r>
              <a:rPr lang="en-US" dirty="0" smtClean="0"/>
              <a:t>  </a:t>
            </a:r>
          </a:p>
          <a:p>
            <a:pPr>
              <a:buNone/>
            </a:pPr>
            <a:endParaRPr lang="en-US" dirty="0" smtClean="0"/>
          </a:p>
          <a:p>
            <a:pPr>
              <a:buNone/>
            </a:pPr>
            <a:endParaRPr lang="en-US" dirty="0" smtClean="0"/>
          </a:p>
          <a:p>
            <a:pPr>
              <a:buNone/>
            </a:pPr>
            <a:r>
              <a:rPr lang="en-US" dirty="0" smtClean="0"/>
              <a:t> Lip and nails biting, Mouth breathing</a:t>
            </a:r>
            <a:endParaRPr lang="en-GB" dirty="0" smtClean="0"/>
          </a:p>
          <a:p>
            <a:pPr>
              <a:buNone/>
            </a:pPr>
            <a:endParaRPr lang="en-US" dirty="0" smtClean="0"/>
          </a:p>
          <a:p>
            <a:pPr>
              <a:buNone/>
            </a:pP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17</a:t>
            </a:fld>
            <a:endParaRPr lang="en-GB" dirty="0"/>
          </a:p>
        </p:txBody>
      </p:sp>
      <p:pic>
        <p:nvPicPr>
          <p:cNvPr id="2051" name="Picture 3" descr="C:\Documents and Settings\mohammad.PC133913961175\Desktop\tonguethrust.gif"/>
          <p:cNvPicPr>
            <a:picLocks noChangeAspect="1" noChangeArrowheads="1"/>
          </p:cNvPicPr>
          <p:nvPr/>
        </p:nvPicPr>
        <p:blipFill>
          <a:blip r:embed="rId2"/>
          <a:srcRect/>
          <a:stretch>
            <a:fillRect/>
          </a:stretch>
        </p:blipFill>
        <p:spPr bwMode="auto">
          <a:xfrm>
            <a:off x="2928925" y="2928934"/>
            <a:ext cx="3201851"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2" name="Picture 4" descr="C:\Documents and Settings\mohammad.PC133913961175\Desktop\YA2CAL466YVCARJV81MCAH1LIT2CA7RUTERCA2RCUNICAAXWFR5CAMK2RS1CAMCFUIWCA37V51JCA7DH7U6CA6HTWWXCAXNOF02CA4Q9AZJCAK88914CARY1JC2CACE149ACAIY3KEJ.jpg"/>
          <p:cNvPicPr>
            <a:picLocks noChangeAspect="1" noChangeArrowheads="1"/>
          </p:cNvPicPr>
          <p:nvPr/>
        </p:nvPicPr>
        <p:blipFill>
          <a:blip r:embed="rId3"/>
          <a:srcRect/>
          <a:stretch>
            <a:fillRect/>
          </a:stretch>
        </p:blipFill>
        <p:spPr bwMode="auto">
          <a:xfrm>
            <a:off x="6286512" y="928670"/>
            <a:ext cx="2357454" cy="1763969"/>
          </a:xfrm>
          <a:prstGeom prst="rect">
            <a:avLst/>
          </a:prstGeom>
          <a:ln>
            <a:noFill/>
          </a:ln>
          <a:effectLst>
            <a:softEdge rad="112500"/>
          </a:effectLst>
        </p:spPr>
      </p:pic>
      <p:pic>
        <p:nvPicPr>
          <p:cNvPr id="2053" name="Picture 5" descr="C:\Documents and Settings\mohammad.PC133913961175\Desktop\A0QCAA5P6N6CAFOULYLCAMLOGE3CACXW39ACAQGHGNXCAF266ZQCAD4P5GFCA9NW6ZQCAA0YS7GCAR45M8JCAQFKKEHCA8BCR6GCAGY3322CAXVBAY7CAJDK2PZCAXHI6H9CA7OZA4Q.jpg"/>
          <p:cNvPicPr>
            <a:picLocks noChangeAspect="1" noChangeArrowheads="1"/>
          </p:cNvPicPr>
          <p:nvPr/>
        </p:nvPicPr>
        <p:blipFill>
          <a:blip r:embed="rId4"/>
          <a:srcRect/>
          <a:stretch>
            <a:fillRect/>
          </a:stretch>
        </p:blipFill>
        <p:spPr bwMode="auto">
          <a:xfrm>
            <a:off x="6572264" y="4214818"/>
            <a:ext cx="2106191" cy="214314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to="" calcmode="lin" valueType="num">
                                      <p:cBhvr>
                                        <p:cTn id="17" dur="1" fill="hold"/>
                                        <p:tgtEl>
                                          <p:spTgt spid="3">
                                            <p:txEl>
                                              <p:pRg st="5" end="5"/>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 to="" calcmode="lin" valueType="num">
                                      <p:cBhvr>
                                        <p:cTn id="22" dur="1" fill="hold"/>
                                        <p:tgtEl>
                                          <p:spTgt spid="3">
                                            <p:txEl>
                                              <p:pRg st="7" end="7"/>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to="" calcmode="lin" valueType="num">
                                      <p:cBhvr>
                                        <p:cTn id="27" dur="1" fill="hold"/>
                                        <p:tgtEl>
                                          <p:spTgt spid="3">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A528D2-C80C-4AF3-8AC4-658BA17FCD3E}" type="slidenum">
              <a:rPr lang="en-GB" smtClean="0"/>
              <a:pPr/>
              <a:t>18</a:t>
            </a:fld>
            <a:endParaRPr lang="en-GB"/>
          </a:p>
        </p:txBody>
      </p:sp>
      <p:sp>
        <p:nvSpPr>
          <p:cNvPr id="5" name="Title 1"/>
          <p:cNvSpPr>
            <a:spLocks noGrp="1"/>
          </p:cNvSpPr>
          <p:nvPr>
            <p:ph idx="1"/>
          </p:nvPr>
        </p:nvSpPr>
        <p:spPr>
          <a:xfrm>
            <a:off x="457200" y="642938"/>
            <a:ext cx="8229600" cy="5529262"/>
          </a:xfrm>
        </p:spPr>
        <p:txBody>
          <a:bodyPr/>
          <a:lstStyle/>
          <a:p>
            <a:r>
              <a:rPr lang="en-US" dirty="0" smtClean="0"/>
              <a:t>7. Accidents &amp; trauma- Children are highly prone to injuries of the dento facial region during the early years of life when they learn to crawl, walk during the play.</a:t>
            </a:r>
            <a:endParaRPr lang="en-GB"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357166"/>
            <a:ext cx="8572560" cy="6286544"/>
          </a:xfrm>
        </p:spPr>
        <p:txBody>
          <a:bodyPr>
            <a:normAutofit/>
          </a:bodyPr>
          <a:lstStyle/>
          <a:p>
            <a:r>
              <a:rPr lang="en-US" b="1" dirty="0" smtClean="0"/>
              <a:t>Local Factors:</a:t>
            </a:r>
            <a:endParaRPr lang="en-GB" dirty="0" smtClean="0"/>
          </a:p>
          <a:p>
            <a:pPr>
              <a:buNone/>
            </a:pPr>
            <a:r>
              <a:rPr lang="en-US" dirty="0" smtClean="0"/>
              <a:t>  1. Anomalies of tooth     </a:t>
            </a:r>
          </a:p>
          <a:p>
            <a:pPr>
              <a:buNone/>
            </a:pPr>
            <a:r>
              <a:rPr lang="en-US" dirty="0" smtClean="0"/>
              <a:t>  </a:t>
            </a:r>
            <a:r>
              <a:rPr lang="en-US" dirty="0" smtClean="0">
                <a:solidFill>
                  <a:srgbClr val="FF0000"/>
                </a:solidFill>
              </a:rPr>
              <a:t>tooth size- </a:t>
            </a:r>
            <a:r>
              <a:rPr lang="en-US" dirty="0" smtClean="0"/>
              <a:t>an increase in size of the teeth result in crowding &amp; smaller lead to spacing</a:t>
            </a:r>
            <a:endParaRPr lang="en-GB" dirty="0" smtClean="0"/>
          </a:p>
          <a:p>
            <a:pPr>
              <a:buNone/>
            </a:pPr>
            <a:endParaRPr lang="en-US" dirty="0" smtClean="0"/>
          </a:p>
          <a:p>
            <a:pPr>
              <a:buNone/>
            </a:pPr>
            <a:r>
              <a:rPr lang="en-US" dirty="0" smtClean="0"/>
              <a:t>  </a:t>
            </a:r>
            <a:r>
              <a:rPr lang="en-US" dirty="0" smtClean="0">
                <a:solidFill>
                  <a:srgbClr val="FF0000"/>
                </a:solidFill>
              </a:rPr>
              <a:t>tooth shape- </a:t>
            </a:r>
            <a:r>
              <a:rPr lang="en-US" dirty="0" smtClean="0"/>
              <a:t>Peg shaped lateral incisors is often accompanied by spacing &amp; migration of teeth.</a:t>
            </a:r>
            <a:endParaRPr lang="en-GB" dirty="0" smtClean="0"/>
          </a:p>
          <a:p>
            <a:endParaRPr lang="en-US" dirty="0" smtClean="0"/>
          </a:p>
          <a:p>
            <a:endParaRPr lang="en-US" dirty="0" smtClean="0"/>
          </a:p>
          <a:p>
            <a:r>
              <a:rPr lang="en-US" dirty="0" smtClean="0"/>
              <a:t>2. Abnormal frenal attachments- it is associated with maxillary midline spacing </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19</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253536"/>
            <a:ext cx="5429288" cy="746572"/>
          </a:xfrm>
        </p:spPr>
        <p:txBody>
          <a:bodyPr>
            <a:normAutofit fontScale="90000"/>
          </a:bodyPr>
          <a:lstStyle/>
          <a:p>
            <a:pPr algn="ctr"/>
            <a:r>
              <a:rPr lang="en-US" dirty="0" smtClean="0"/>
              <a:t>Content</a:t>
            </a:r>
            <a:endParaRPr lang="en-GB" dirty="0"/>
          </a:p>
        </p:txBody>
      </p:sp>
      <p:sp>
        <p:nvSpPr>
          <p:cNvPr id="3" name="Content Placeholder 2"/>
          <p:cNvSpPr>
            <a:spLocks noGrp="1"/>
          </p:cNvSpPr>
          <p:nvPr>
            <p:ph idx="1"/>
          </p:nvPr>
        </p:nvSpPr>
        <p:spPr>
          <a:xfrm>
            <a:off x="285720" y="1142984"/>
            <a:ext cx="8429684" cy="5357850"/>
          </a:xfrm>
        </p:spPr>
        <p:txBody>
          <a:bodyPr>
            <a:normAutofit/>
          </a:bodyPr>
          <a:lstStyle/>
          <a:p>
            <a:pPr marL="514350" indent="-514350">
              <a:buFont typeface="Wingdings" pitchFamily="2" charset="2"/>
              <a:buChar char="§"/>
            </a:pPr>
            <a:r>
              <a:rPr lang="en-US" dirty="0" smtClean="0"/>
              <a:t> Terminologies</a:t>
            </a:r>
          </a:p>
          <a:p>
            <a:pPr marL="514350" indent="-514350">
              <a:buFont typeface="Wingdings" pitchFamily="2" charset="2"/>
              <a:buChar char="§"/>
            </a:pPr>
            <a:r>
              <a:rPr lang="en-US" dirty="0" smtClean="0"/>
              <a:t> Epidemiology of Malocclusion</a:t>
            </a:r>
            <a:endParaRPr lang="en-GB" dirty="0" smtClean="0"/>
          </a:p>
          <a:p>
            <a:pPr marL="514350" indent="-514350">
              <a:buFont typeface="Wingdings" pitchFamily="2" charset="2"/>
              <a:buChar char="§"/>
            </a:pPr>
            <a:r>
              <a:rPr lang="en-US" dirty="0" smtClean="0"/>
              <a:t>        </a:t>
            </a:r>
            <a:r>
              <a:rPr lang="en-US" sz="2800" i="1" dirty="0" smtClean="0"/>
              <a:t>Determinants- etiological factors</a:t>
            </a:r>
          </a:p>
          <a:p>
            <a:pPr marL="514350" indent="-514350">
              <a:buFont typeface="Wingdings" pitchFamily="2" charset="2"/>
              <a:buChar char="§"/>
            </a:pPr>
            <a:r>
              <a:rPr lang="en-US" sz="2800" i="1" dirty="0" smtClean="0"/>
              <a:t>         Distribution- Global / Indian scenario</a:t>
            </a:r>
          </a:p>
          <a:p>
            <a:pPr marL="514350" indent="-514350">
              <a:buFont typeface="Wingdings" pitchFamily="2" charset="2"/>
              <a:buChar char="§"/>
            </a:pPr>
            <a:r>
              <a:rPr lang="en-US" sz="2800" i="1" dirty="0" smtClean="0"/>
              <a:t>         Measurement – Types/ Classification  </a:t>
            </a:r>
            <a:endParaRPr lang="en-GB" sz="2800" i="1" dirty="0" smtClean="0"/>
          </a:p>
          <a:p>
            <a:pPr marL="514350" indent="-514350">
              <a:buFont typeface="Wingdings" pitchFamily="2" charset="2"/>
              <a:buChar char="§"/>
            </a:pPr>
            <a:r>
              <a:rPr lang="en-US" dirty="0" smtClean="0"/>
              <a:t> Unfavorable Sequelae of malocclusion</a:t>
            </a:r>
          </a:p>
          <a:p>
            <a:pPr marL="514350" indent="-514350">
              <a:buFont typeface="Wingdings" pitchFamily="2" charset="2"/>
              <a:buChar char="§"/>
            </a:pPr>
            <a:r>
              <a:rPr lang="en-US" dirty="0" smtClean="0"/>
              <a:t> Prevalence of malocclusion</a:t>
            </a:r>
            <a:endParaRPr lang="en-GB" dirty="0" smtClean="0"/>
          </a:p>
          <a:p>
            <a:pPr marL="514350" indent="-514350">
              <a:buFont typeface="Wingdings" pitchFamily="2" charset="2"/>
              <a:buChar char="§"/>
            </a:pPr>
            <a:r>
              <a:rPr lang="en-US" dirty="0" smtClean="0"/>
              <a:t> WHO recommendations</a:t>
            </a:r>
          </a:p>
          <a:p>
            <a:pPr marL="514350" indent="-514350">
              <a:buFont typeface="Wingdings" pitchFamily="2" charset="2"/>
              <a:buChar char="§"/>
            </a:pPr>
            <a:r>
              <a:rPr lang="en-US" dirty="0" smtClean="0"/>
              <a:t> Preventive Orthodontics  </a:t>
            </a:r>
            <a:endParaRPr lang="en-GB" dirty="0" smtClean="0"/>
          </a:p>
          <a:p>
            <a:pPr marL="514350" indent="-514350">
              <a:buFont typeface="Wingdings" pitchFamily="2" charset="2"/>
              <a:buChar char="§"/>
            </a:pPr>
            <a:r>
              <a:rPr lang="en-US" dirty="0" smtClean="0"/>
              <a:t> Conclusions</a:t>
            </a:r>
          </a:p>
          <a:p>
            <a:pPr marL="514350" indent="-514350">
              <a:buFont typeface="Wingdings" pitchFamily="2" charset="2"/>
              <a:buChar char="§"/>
            </a:pPr>
            <a:r>
              <a:rPr lang="en-US" dirty="0" smtClean="0"/>
              <a:t> References</a:t>
            </a:r>
            <a:endParaRPr lang="en-GB" dirty="0" smtClean="0"/>
          </a:p>
          <a:p>
            <a:pPr>
              <a:buFont typeface="Wingdings" pitchFamily="2" charset="2"/>
              <a:buChar char="§"/>
            </a:pP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2</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580">
                                          <p:stCondLst>
                                            <p:cond delay="0"/>
                                          </p:stCondLst>
                                        </p:cTn>
                                        <p:tgtEl>
                                          <p:spTgt spid="3">
                                            <p:txEl>
                                              <p:pRg st="8" end="8"/>
                                            </p:txEl>
                                          </p:spTgt>
                                        </p:tgtEl>
                                      </p:cBhvr>
                                    </p:animEffect>
                                    <p:anim calcmode="lin" valueType="num">
                                      <p:cBhvr>
                                        <p:cTn id="15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8" end="8"/>
                                            </p:txEl>
                                          </p:spTgt>
                                        </p:tgtEl>
                                      </p:cBhvr>
                                      <p:to x="100000" y="60000"/>
                                    </p:animScale>
                                    <p:animScale>
                                      <p:cBhvr>
                                        <p:cTn id="158" dur="166" decel="50000">
                                          <p:stCondLst>
                                            <p:cond delay="676"/>
                                          </p:stCondLst>
                                        </p:cTn>
                                        <p:tgtEl>
                                          <p:spTgt spid="3">
                                            <p:txEl>
                                              <p:pRg st="8" end="8"/>
                                            </p:txEl>
                                          </p:spTgt>
                                        </p:tgtEl>
                                      </p:cBhvr>
                                      <p:to x="100000" y="100000"/>
                                    </p:animScale>
                                    <p:animScale>
                                      <p:cBhvr>
                                        <p:cTn id="159" dur="26">
                                          <p:stCondLst>
                                            <p:cond delay="1312"/>
                                          </p:stCondLst>
                                        </p:cTn>
                                        <p:tgtEl>
                                          <p:spTgt spid="3">
                                            <p:txEl>
                                              <p:pRg st="8" end="8"/>
                                            </p:txEl>
                                          </p:spTgt>
                                        </p:tgtEl>
                                      </p:cBhvr>
                                      <p:to x="100000" y="80000"/>
                                    </p:animScale>
                                    <p:animScale>
                                      <p:cBhvr>
                                        <p:cTn id="160" dur="166" decel="50000">
                                          <p:stCondLst>
                                            <p:cond delay="1338"/>
                                          </p:stCondLst>
                                        </p:cTn>
                                        <p:tgtEl>
                                          <p:spTgt spid="3">
                                            <p:txEl>
                                              <p:pRg st="8" end="8"/>
                                            </p:txEl>
                                          </p:spTgt>
                                        </p:tgtEl>
                                      </p:cBhvr>
                                      <p:to x="100000" y="100000"/>
                                    </p:animScale>
                                    <p:animScale>
                                      <p:cBhvr>
                                        <p:cTn id="161" dur="26">
                                          <p:stCondLst>
                                            <p:cond delay="1642"/>
                                          </p:stCondLst>
                                        </p:cTn>
                                        <p:tgtEl>
                                          <p:spTgt spid="3">
                                            <p:txEl>
                                              <p:pRg st="8" end="8"/>
                                            </p:txEl>
                                          </p:spTgt>
                                        </p:tgtEl>
                                      </p:cBhvr>
                                      <p:to x="100000" y="90000"/>
                                    </p:animScale>
                                    <p:animScale>
                                      <p:cBhvr>
                                        <p:cTn id="162" dur="166" decel="50000">
                                          <p:stCondLst>
                                            <p:cond delay="1668"/>
                                          </p:stCondLst>
                                        </p:cTn>
                                        <p:tgtEl>
                                          <p:spTgt spid="3">
                                            <p:txEl>
                                              <p:pRg st="8" end="8"/>
                                            </p:txEl>
                                          </p:spTgt>
                                        </p:tgtEl>
                                      </p:cBhvr>
                                      <p:to x="100000" y="100000"/>
                                    </p:animScale>
                                    <p:animScale>
                                      <p:cBhvr>
                                        <p:cTn id="163" dur="26">
                                          <p:stCondLst>
                                            <p:cond delay="1808"/>
                                          </p:stCondLst>
                                        </p:cTn>
                                        <p:tgtEl>
                                          <p:spTgt spid="3">
                                            <p:txEl>
                                              <p:pRg st="8" end="8"/>
                                            </p:txEl>
                                          </p:spTgt>
                                        </p:tgtEl>
                                      </p:cBhvr>
                                      <p:to x="100000" y="95000"/>
                                    </p:animScale>
                                    <p:animScale>
                                      <p:cBhvr>
                                        <p:cTn id="164" dur="166" decel="50000">
                                          <p:stCondLst>
                                            <p:cond delay="1834"/>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580">
                                          <p:stCondLst>
                                            <p:cond delay="0"/>
                                          </p:stCondLst>
                                        </p:cTn>
                                        <p:tgtEl>
                                          <p:spTgt spid="3">
                                            <p:txEl>
                                              <p:pRg st="9" end="9"/>
                                            </p:txEl>
                                          </p:spTgt>
                                        </p:tgtEl>
                                      </p:cBhvr>
                                    </p:animEffect>
                                    <p:anim calcmode="lin" valueType="num">
                                      <p:cBhvr>
                                        <p:cTn id="170"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txEl>
                                              <p:pRg st="9" end="9"/>
                                            </p:txEl>
                                          </p:spTgt>
                                        </p:tgtEl>
                                      </p:cBhvr>
                                      <p:to x="100000" y="60000"/>
                                    </p:animScale>
                                    <p:animScale>
                                      <p:cBhvr>
                                        <p:cTn id="176" dur="166" decel="50000">
                                          <p:stCondLst>
                                            <p:cond delay="676"/>
                                          </p:stCondLst>
                                        </p:cTn>
                                        <p:tgtEl>
                                          <p:spTgt spid="3">
                                            <p:txEl>
                                              <p:pRg st="9" end="9"/>
                                            </p:txEl>
                                          </p:spTgt>
                                        </p:tgtEl>
                                      </p:cBhvr>
                                      <p:to x="100000" y="100000"/>
                                    </p:animScale>
                                    <p:animScale>
                                      <p:cBhvr>
                                        <p:cTn id="177" dur="26">
                                          <p:stCondLst>
                                            <p:cond delay="1312"/>
                                          </p:stCondLst>
                                        </p:cTn>
                                        <p:tgtEl>
                                          <p:spTgt spid="3">
                                            <p:txEl>
                                              <p:pRg st="9" end="9"/>
                                            </p:txEl>
                                          </p:spTgt>
                                        </p:tgtEl>
                                      </p:cBhvr>
                                      <p:to x="100000" y="80000"/>
                                    </p:animScale>
                                    <p:animScale>
                                      <p:cBhvr>
                                        <p:cTn id="178" dur="166" decel="50000">
                                          <p:stCondLst>
                                            <p:cond delay="1338"/>
                                          </p:stCondLst>
                                        </p:cTn>
                                        <p:tgtEl>
                                          <p:spTgt spid="3">
                                            <p:txEl>
                                              <p:pRg st="9" end="9"/>
                                            </p:txEl>
                                          </p:spTgt>
                                        </p:tgtEl>
                                      </p:cBhvr>
                                      <p:to x="100000" y="100000"/>
                                    </p:animScale>
                                    <p:animScale>
                                      <p:cBhvr>
                                        <p:cTn id="179" dur="26">
                                          <p:stCondLst>
                                            <p:cond delay="1642"/>
                                          </p:stCondLst>
                                        </p:cTn>
                                        <p:tgtEl>
                                          <p:spTgt spid="3">
                                            <p:txEl>
                                              <p:pRg st="9" end="9"/>
                                            </p:txEl>
                                          </p:spTgt>
                                        </p:tgtEl>
                                      </p:cBhvr>
                                      <p:to x="100000" y="90000"/>
                                    </p:animScale>
                                    <p:animScale>
                                      <p:cBhvr>
                                        <p:cTn id="180" dur="166" decel="50000">
                                          <p:stCondLst>
                                            <p:cond delay="1668"/>
                                          </p:stCondLst>
                                        </p:cTn>
                                        <p:tgtEl>
                                          <p:spTgt spid="3">
                                            <p:txEl>
                                              <p:pRg st="9" end="9"/>
                                            </p:txEl>
                                          </p:spTgt>
                                        </p:tgtEl>
                                      </p:cBhvr>
                                      <p:to x="100000" y="100000"/>
                                    </p:animScale>
                                    <p:animScale>
                                      <p:cBhvr>
                                        <p:cTn id="181" dur="26">
                                          <p:stCondLst>
                                            <p:cond delay="1808"/>
                                          </p:stCondLst>
                                        </p:cTn>
                                        <p:tgtEl>
                                          <p:spTgt spid="3">
                                            <p:txEl>
                                              <p:pRg st="9" end="9"/>
                                            </p:txEl>
                                          </p:spTgt>
                                        </p:tgtEl>
                                      </p:cBhvr>
                                      <p:to x="100000" y="95000"/>
                                    </p:animScale>
                                    <p:animScale>
                                      <p:cBhvr>
                                        <p:cTn id="182" dur="166" decel="50000">
                                          <p:stCondLst>
                                            <p:cond delay="1834"/>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3">
                                            <p:txEl>
                                              <p:pRg st="10" end="10"/>
                                            </p:txEl>
                                          </p:spTgt>
                                        </p:tgtEl>
                                        <p:attrNameLst>
                                          <p:attrName>style.visibility</p:attrName>
                                        </p:attrNameLst>
                                      </p:cBhvr>
                                      <p:to>
                                        <p:strVal val="visible"/>
                                      </p:to>
                                    </p:set>
                                    <p:animEffect transition="in" filter="wipe(down)">
                                      <p:cBhvr>
                                        <p:cTn id="187" dur="580">
                                          <p:stCondLst>
                                            <p:cond delay="0"/>
                                          </p:stCondLst>
                                        </p:cTn>
                                        <p:tgtEl>
                                          <p:spTgt spid="3">
                                            <p:txEl>
                                              <p:pRg st="10" end="10"/>
                                            </p:txEl>
                                          </p:spTgt>
                                        </p:tgtEl>
                                      </p:cBhvr>
                                    </p:animEffect>
                                    <p:anim calcmode="lin" valueType="num">
                                      <p:cBhvr>
                                        <p:cTn id="188" dur="1822"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3">
                                            <p:txEl>
                                              <p:pRg st="10" end="10"/>
                                            </p:txEl>
                                          </p:spTgt>
                                        </p:tgtEl>
                                      </p:cBhvr>
                                      <p:to x="100000" y="60000"/>
                                    </p:animScale>
                                    <p:animScale>
                                      <p:cBhvr>
                                        <p:cTn id="194" dur="166" decel="50000">
                                          <p:stCondLst>
                                            <p:cond delay="676"/>
                                          </p:stCondLst>
                                        </p:cTn>
                                        <p:tgtEl>
                                          <p:spTgt spid="3">
                                            <p:txEl>
                                              <p:pRg st="10" end="10"/>
                                            </p:txEl>
                                          </p:spTgt>
                                        </p:tgtEl>
                                      </p:cBhvr>
                                      <p:to x="100000" y="100000"/>
                                    </p:animScale>
                                    <p:animScale>
                                      <p:cBhvr>
                                        <p:cTn id="195" dur="26">
                                          <p:stCondLst>
                                            <p:cond delay="1312"/>
                                          </p:stCondLst>
                                        </p:cTn>
                                        <p:tgtEl>
                                          <p:spTgt spid="3">
                                            <p:txEl>
                                              <p:pRg st="10" end="10"/>
                                            </p:txEl>
                                          </p:spTgt>
                                        </p:tgtEl>
                                      </p:cBhvr>
                                      <p:to x="100000" y="80000"/>
                                    </p:animScale>
                                    <p:animScale>
                                      <p:cBhvr>
                                        <p:cTn id="196" dur="166" decel="50000">
                                          <p:stCondLst>
                                            <p:cond delay="1338"/>
                                          </p:stCondLst>
                                        </p:cTn>
                                        <p:tgtEl>
                                          <p:spTgt spid="3">
                                            <p:txEl>
                                              <p:pRg st="10" end="10"/>
                                            </p:txEl>
                                          </p:spTgt>
                                        </p:tgtEl>
                                      </p:cBhvr>
                                      <p:to x="100000" y="100000"/>
                                    </p:animScale>
                                    <p:animScale>
                                      <p:cBhvr>
                                        <p:cTn id="197" dur="26">
                                          <p:stCondLst>
                                            <p:cond delay="1642"/>
                                          </p:stCondLst>
                                        </p:cTn>
                                        <p:tgtEl>
                                          <p:spTgt spid="3">
                                            <p:txEl>
                                              <p:pRg st="10" end="10"/>
                                            </p:txEl>
                                          </p:spTgt>
                                        </p:tgtEl>
                                      </p:cBhvr>
                                      <p:to x="100000" y="90000"/>
                                    </p:animScale>
                                    <p:animScale>
                                      <p:cBhvr>
                                        <p:cTn id="198" dur="166" decel="50000">
                                          <p:stCondLst>
                                            <p:cond delay="1668"/>
                                          </p:stCondLst>
                                        </p:cTn>
                                        <p:tgtEl>
                                          <p:spTgt spid="3">
                                            <p:txEl>
                                              <p:pRg st="10" end="10"/>
                                            </p:txEl>
                                          </p:spTgt>
                                        </p:tgtEl>
                                      </p:cBhvr>
                                      <p:to x="100000" y="100000"/>
                                    </p:animScale>
                                    <p:animScale>
                                      <p:cBhvr>
                                        <p:cTn id="199" dur="26">
                                          <p:stCondLst>
                                            <p:cond delay="1808"/>
                                          </p:stCondLst>
                                        </p:cTn>
                                        <p:tgtEl>
                                          <p:spTgt spid="3">
                                            <p:txEl>
                                              <p:pRg st="10" end="10"/>
                                            </p:txEl>
                                          </p:spTgt>
                                        </p:tgtEl>
                                      </p:cBhvr>
                                      <p:to x="100000" y="95000"/>
                                    </p:animScale>
                                    <p:animScale>
                                      <p:cBhvr>
                                        <p:cTn id="200" dur="166" decel="50000">
                                          <p:stCondLst>
                                            <p:cond delay="1834"/>
                                          </p:stCondLst>
                                        </p:cTn>
                                        <p:tgtEl>
                                          <p:spTgt spid="3">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hvyfrnm.jpg"/>
          <p:cNvPicPr>
            <a:picLocks noGrp="1" noChangeAspect="1"/>
          </p:cNvPicPr>
          <p:nvPr>
            <p:ph sz="half" idx="1"/>
          </p:nvPr>
        </p:nvPicPr>
        <p:blipFill>
          <a:blip r:embed="rId2"/>
          <a:stretch>
            <a:fillRect/>
          </a:stretch>
        </p:blipFill>
        <p:spPr>
          <a:xfrm>
            <a:off x="2857488" y="1142984"/>
            <a:ext cx="3286148" cy="2786082"/>
          </a:xfrm>
        </p:spPr>
      </p:pic>
      <p:sp>
        <p:nvSpPr>
          <p:cNvPr id="4" name="Slide Number Placeholder 3"/>
          <p:cNvSpPr>
            <a:spLocks noGrp="1"/>
          </p:cNvSpPr>
          <p:nvPr>
            <p:ph type="sldNum" sz="quarter" idx="12"/>
          </p:nvPr>
        </p:nvSpPr>
        <p:spPr/>
        <p:txBody>
          <a:bodyPr/>
          <a:lstStyle/>
          <a:p>
            <a:fld id="{C2A528D2-C80C-4AF3-8AC4-658BA17FCD3E}" type="slidenum">
              <a:rPr lang="en-GB" smtClean="0"/>
              <a:pPr/>
              <a:t>20</a:t>
            </a:fld>
            <a:endParaRPr lang="en-GB"/>
          </a:p>
        </p:txBody>
      </p:sp>
      <p:sp>
        <p:nvSpPr>
          <p:cNvPr id="9" name="Rectangle 8"/>
          <p:cNvSpPr/>
          <p:nvPr/>
        </p:nvSpPr>
        <p:spPr>
          <a:xfrm>
            <a:off x="2786050" y="4286256"/>
            <a:ext cx="328614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rPr>
              <a:t>maxillary midline spacing </a:t>
            </a:r>
            <a:endParaRPr lang="en-GB"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42918"/>
            <a:ext cx="4614866" cy="5786478"/>
          </a:xfrm>
        </p:spPr>
        <p:txBody>
          <a:bodyPr>
            <a:normAutofit fontScale="92500"/>
          </a:bodyPr>
          <a:lstStyle/>
          <a:p>
            <a:pPr>
              <a:buNone/>
            </a:pPr>
            <a:r>
              <a:rPr lang="en-US" dirty="0" smtClean="0"/>
              <a:t> 3. </a:t>
            </a:r>
            <a:r>
              <a:rPr lang="en-US" dirty="0" smtClean="0">
                <a:solidFill>
                  <a:schemeClr val="accent1">
                    <a:lumMod val="75000"/>
                  </a:schemeClr>
                </a:solidFill>
              </a:rPr>
              <a:t>Premature loss</a:t>
            </a:r>
            <a:r>
              <a:rPr lang="en-US" dirty="0" smtClean="0"/>
              <a:t> - loss of teeth before its permanent successor erupt which result in migration of adjacent teeth thus can prevent eruption of permanent successor.</a:t>
            </a:r>
          </a:p>
          <a:p>
            <a:pPr>
              <a:buNone/>
            </a:pPr>
            <a:r>
              <a:rPr lang="en-US" dirty="0" smtClean="0"/>
              <a:t> </a:t>
            </a:r>
            <a:r>
              <a:rPr lang="en-US" dirty="0" smtClean="0">
                <a:solidFill>
                  <a:schemeClr val="accent1">
                    <a:lumMod val="75000"/>
                  </a:schemeClr>
                </a:solidFill>
              </a:rPr>
              <a:t>Prolonged retention- </a:t>
            </a:r>
            <a:r>
              <a:rPr lang="en-US" dirty="0" smtClean="0"/>
              <a:t>deciduous teeth that fail to resorb will prevent normal eruption.</a:t>
            </a:r>
            <a:endParaRPr lang="en-GB" dirty="0" smtClean="0"/>
          </a:p>
          <a:p>
            <a:endParaRPr lang="en-US" dirty="0" smtClean="0"/>
          </a:p>
          <a:p>
            <a:r>
              <a:rPr lang="en-US" dirty="0" smtClean="0"/>
              <a:t>4. Ankylosis, dental caries, improper dental</a:t>
            </a:r>
            <a:endParaRPr lang="en-GB" dirty="0" smtClean="0"/>
          </a:p>
          <a:p>
            <a:pPr>
              <a:buNone/>
            </a:pPr>
            <a:r>
              <a:rPr lang="en-US" dirty="0" smtClean="0"/>
              <a:t>  Restorations, etc.</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21</a:t>
            </a:fld>
            <a:endParaRPr lang="en-GB"/>
          </a:p>
        </p:txBody>
      </p:sp>
      <p:pic>
        <p:nvPicPr>
          <p:cNvPr id="7" name="Content Placeholder 9" descr="case_16a.jpg"/>
          <p:cNvPicPr>
            <a:picLocks noGrp="1" noChangeAspect="1"/>
          </p:cNvPicPr>
          <p:nvPr>
            <p:ph sz="half" idx="2"/>
          </p:nvPr>
        </p:nvPicPr>
        <p:blipFill>
          <a:blip r:embed="rId2"/>
          <a:stretch>
            <a:fillRect/>
          </a:stretch>
        </p:blipFill>
        <p:spPr>
          <a:xfrm>
            <a:off x="5572132" y="726963"/>
            <a:ext cx="3100972" cy="3202103"/>
          </a:xfrm>
        </p:spPr>
      </p:pic>
      <p:sp>
        <p:nvSpPr>
          <p:cNvPr id="8" name="Rectangle 7"/>
          <p:cNvSpPr/>
          <p:nvPr/>
        </p:nvSpPr>
        <p:spPr>
          <a:xfrm>
            <a:off x="5429256" y="4071942"/>
            <a:ext cx="3429024"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Anomalies of tooth</a:t>
            </a:r>
            <a:endParaRPr lang="en-GB" sz="32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85728"/>
            <a:ext cx="7972452" cy="1214446"/>
          </a:xfrm>
        </p:spPr>
        <p:txBody>
          <a:bodyPr>
            <a:normAutofit/>
          </a:bodyPr>
          <a:lstStyle/>
          <a:p>
            <a:pPr algn="ctr"/>
            <a:r>
              <a:rPr lang="en-US" sz="3600" dirty="0" smtClean="0"/>
              <a:t>UNFAVOURABLE SEQUELAE OF MALOCCLUSION</a:t>
            </a:r>
            <a:endParaRPr lang="en-GB" dirty="0"/>
          </a:p>
        </p:txBody>
      </p:sp>
      <p:sp>
        <p:nvSpPr>
          <p:cNvPr id="3" name="Content Placeholder 2"/>
          <p:cNvSpPr>
            <a:spLocks noGrp="1"/>
          </p:cNvSpPr>
          <p:nvPr>
            <p:ph idx="1"/>
          </p:nvPr>
        </p:nvSpPr>
        <p:spPr>
          <a:xfrm>
            <a:off x="285720" y="1646236"/>
            <a:ext cx="8501122" cy="4854597"/>
          </a:xfrm>
        </p:spPr>
        <p:txBody>
          <a:bodyPr>
            <a:normAutofit/>
          </a:bodyPr>
          <a:lstStyle/>
          <a:p>
            <a:r>
              <a:rPr lang="en-US" b="1" dirty="0" smtClean="0"/>
              <a:t>1.</a:t>
            </a:r>
            <a:r>
              <a:rPr lang="en-US" dirty="0" smtClean="0"/>
              <a:t>  </a:t>
            </a:r>
            <a:r>
              <a:rPr lang="en-US" b="1" dirty="0" smtClean="0"/>
              <a:t> Physiological Problems – </a:t>
            </a:r>
            <a:r>
              <a:rPr lang="en-US" sz="2200" dirty="0" smtClean="0"/>
              <a:t>the one who suck his finger beyond time.  Commonly referred by friend (</a:t>
            </a:r>
            <a:r>
              <a:rPr lang="en-US" sz="2200" i="1" dirty="0" smtClean="0"/>
              <a:t>Bugs Bunny, bird beak)</a:t>
            </a:r>
            <a:endParaRPr lang="en-GB" sz="2200" i="1" dirty="0" smtClean="0"/>
          </a:p>
          <a:p>
            <a:endParaRPr lang="en-US" b="1" dirty="0" smtClean="0"/>
          </a:p>
          <a:p>
            <a:r>
              <a:rPr lang="en-US" b="1" dirty="0" smtClean="0"/>
              <a:t>2.</a:t>
            </a:r>
            <a:r>
              <a:rPr lang="en-US" dirty="0" smtClean="0"/>
              <a:t>  </a:t>
            </a:r>
            <a:r>
              <a:rPr lang="en-US" b="1" dirty="0" smtClean="0"/>
              <a:t>Oral function</a:t>
            </a:r>
            <a:endParaRPr lang="en-GB" dirty="0" smtClean="0"/>
          </a:p>
          <a:p>
            <a:endParaRPr lang="en-US" dirty="0" smtClean="0"/>
          </a:p>
          <a:p>
            <a:pPr>
              <a:buNone/>
            </a:pPr>
            <a:r>
              <a:rPr lang="en-US" dirty="0" smtClean="0"/>
              <a:t>-    Difficulty in chewing</a:t>
            </a:r>
            <a:endParaRPr lang="en-GB" dirty="0" smtClean="0"/>
          </a:p>
          <a:p>
            <a:pPr>
              <a:buNone/>
            </a:pPr>
            <a:endParaRPr lang="en-US" dirty="0" smtClean="0"/>
          </a:p>
          <a:p>
            <a:pPr>
              <a:buNone/>
            </a:pPr>
            <a:r>
              <a:rPr lang="en-US" dirty="0" smtClean="0"/>
              <a:t>-    Difficulty in speech</a:t>
            </a:r>
            <a:endParaRPr lang="en-GB" dirty="0" smtClean="0"/>
          </a:p>
          <a:p>
            <a:endParaRPr lang="en-US" dirty="0" smtClean="0"/>
          </a:p>
          <a:p>
            <a:pPr>
              <a:buNone/>
            </a:pPr>
            <a:r>
              <a:rPr lang="en-US" dirty="0" smtClean="0"/>
              <a:t>-    Clenching and grinding</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22</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26" dur="1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6" end="6"/>
                                            </p:txEl>
                                          </p:spTgt>
                                        </p:tgtEl>
                                        <p:attrNameLst>
                                          <p:attrName>style.rotation</p:attrName>
                                        </p:attrNameLst>
                                      </p:cBhvr>
                                      <p:tavLst>
                                        <p:tav tm="0">
                                          <p:val>
                                            <p:fltVal val="360"/>
                                          </p:val>
                                        </p:tav>
                                        <p:tav tm="100000">
                                          <p:val>
                                            <p:fltVal val="0"/>
                                          </p:val>
                                        </p:tav>
                                      </p:tavLst>
                                    </p:anim>
                                    <p:animEffect transition="in" filter="fade">
                                      <p:cBhvr>
                                        <p:cTn id="34" dur="1000"/>
                                        <p:tgtEl>
                                          <p:spTgt spid="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p:cTn id="39"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8" end="8"/>
                                            </p:txEl>
                                          </p:spTgt>
                                        </p:tgtEl>
                                        <p:attrNameLst>
                                          <p:attrName>style.rotation</p:attrName>
                                        </p:attrNameLst>
                                      </p:cBhvr>
                                      <p:tavLst>
                                        <p:tav tm="0">
                                          <p:val>
                                            <p:fltVal val="360"/>
                                          </p:val>
                                        </p:tav>
                                        <p:tav tm="100000">
                                          <p:val>
                                            <p:fltVal val="0"/>
                                          </p:val>
                                        </p:tav>
                                      </p:tavLst>
                                    </p:anim>
                                    <p:animEffect transition="in" filter="fade">
                                      <p:cBhvr>
                                        <p:cTn id="42"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A528D2-C80C-4AF3-8AC4-658BA17FCD3E}" type="slidenum">
              <a:rPr lang="en-GB" smtClean="0"/>
              <a:pPr/>
              <a:t>23</a:t>
            </a:fld>
            <a:endParaRPr lang="en-GB"/>
          </a:p>
        </p:txBody>
      </p:sp>
      <p:pic>
        <p:nvPicPr>
          <p:cNvPr id="3074" name="Picture 2" descr="C:\Documents and Settings\mohammad.PC133913961175\Desktop\speech.jpg"/>
          <p:cNvPicPr>
            <a:picLocks noGrp="1" noChangeAspect="1" noChangeArrowheads="1"/>
          </p:cNvPicPr>
          <p:nvPr>
            <p:ph idx="1"/>
          </p:nvPr>
        </p:nvPicPr>
        <p:blipFill>
          <a:blip r:embed="rId2"/>
          <a:srcRect/>
          <a:stretch>
            <a:fillRect/>
          </a:stretch>
        </p:blipFill>
        <p:spPr bwMode="auto">
          <a:xfrm>
            <a:off x="571472" y="357166"/>
            <a:ext cx="3705225" cy="2781300"/>
          </a:xfrm>
          <a:prstGeom prst="rect">
            <a:avLst/>
          </a:prstGeom>
          <a:ln>
            <a:noFill/>
          </a:ln>
          <a:effectLst>
            <a:softEdge rad="112500"/>
          </a:effectLst>
        </p:spPr>
      </p:pic>
      <p:sp>
        <p:nvSpPr>
          <p:cNvPr id="6" name="Rectangle 5"/>
          <p:cNvSpPr/>
          <p:nvPr/>
        </p:nvSpPr>
        <p:spPr>
          <a:xfrm>
            <a:off x="571472" y="3214686"/>
            <a:ext cx="3643338"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rPr>
              <a:t>Difficulty in speech</a:t>
            </a:r>
            <a:endParaRPr lang="en-GB" dirty="0"/>
          </a:p>
        </p:txBody>
      </p:sp>
      <p:pic>
        <p:nvPicPr>
          <p:cNvPr id="3076" name="Picture 4" descr="http://www.drheltondental.com/images/2372462.jpg"/>
          <p:cNvPicPr>
            <a:picLocks noChangeAspect="1" noChangeArrowheads="1"/>
          </p:cNvPicPr>
          <p:nvPr/>
        </p:nvPicPr>
        <p:blipFill>
          <a:blip r:embed="rId3"/>
          <a:srcRect/>
          <a:stretch>
            <a:fillRect/>
          </a:stretch>
        </p:blipFill>
        <p:spPr bwMode="auto">
          <a:xfrm>
            <a:off x="5072066" y="357166"/>
            <a:ext cx="3357586" cy="2643206"/>
          </a:xfrm>
          <a:prstGeom prst="rect">
            <a:avLst/>
          </a:prstGeom>
          <a:ln>
            <a:noFill/>
          </a:ln>
          <a:effectLst>
            <a:softEdge rad="112500"/>
          </a:effectLst>
        </p:spPr>
      </p:pic>
      <p:sp>
        <p:nvSpPr>
          <p:cNvPr id="8" name="Rectangle 7"/>
          <p:cNvSpPr/>
          <p:nvPr/>
        </p:nvSpPr>
        <p:spPr>
          <a:xfrm>
            <a:off x="5000628" y="3143248"/>
            <a:ext cx="3714776" cy="107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white"/>
                </a:solidFill>
              </a:rPr>
              <a:t>Clenching and grinding</a:t>
            </a:r>
            <a:endParaRPr lang="en-GB"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72475"/>
          </a:xfrm>
        </p:spPr>
        <p:txBody>
          <a:bodyPr/>
          <a:lstStyle/>
          <a:p>
            <a:r>
              <a:rPr lang="en-US" b="1" dirty="0" smtClean="0"/>
              <a:t>3.</a:t>
            </a:r>
            <a:r>
              <a:rPr lang="en-US" dirty="0" smtClean="0"/>
              <a:t> </a:t>
            </a:r>
            <a:r>
              <a:rPr lang="en-US" b="1" dirty="0" smtClean="0"/>
              <a:t>Temperomandibular Joint problems:</a:t>
            </a:r>
            <a:endParaRPr lang="en-GB" dirty="0" smtClean="0"/>
          </a:p>
          <a:p>
            <a:endParaRPr lang="en-US" dirty="0" smtClean="0"/>
          </a:p>
          <a:p>
            <a:pPr>
              <a:buNone/>
            </a:pPr>
            <a:r>
              <a:rPr lang="en-US" dirty="0" smtClean="0"/>
              <a:t>-    Pain in and around TMJ</a:t>
            </a:r>
            <a:endParaRPr lang="en-GB" dirty="0" smtClean="0"/>
          </a:p>
          <a:p>
            <a:endParaRPr lang="en-US" dirty="0" smtClean="0"/>
          </a:p>
          <a:p>
            <a:pPr>
              <a:buNone/>
            </a:pPr>
            <a:r>
              <a:rPr lang="en-US" dirty="0" smtClean="0"/>
              <a:t>-    Muscle fatigue and spasm</a:t>
            </a:r>
            <a:endParaRPr lang="en-GB" dirty="0" smtClean="0"/>
          </a:p>
          <a:p>
            <a:endParaRPr lang="en-US" dirty="0" smtClean="0"/>
          </a:p>
          <a:p>
            <a:pPr>
              <a:buNone/>
            </a:pPr>
            <a:r>
              <a:rPr lang="en-US" dirty="0" smtClean="0"/>
              <a:t>  Frequency    seen    with    Occlusal prematurities and deepbite</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24</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strVal val="#ppt_w*2.5"/>
                                          </p:val>
                                        </p:tav>
                                        <p:tav tm="100000">
                                          <p:val>
                                            <p:strVal val="#ppt_w"/>
                                          </p:val>
                                        </p:tav>
                                      </p:tavLst>
                                    </p:anim>
                                    <p:anim calcmode="lin" valueType="num">
                                      <p:cBhvr>
                                        <p:cTn id="35" dur="500" fill="hold"/>
                                        <p:tgtEl>
                                          <p:spTgt spid="3">
                                            <p:txEl>
                                              <p:pRg st="6" end="6"/>
                                            </p:txEl>
                                          </p:spTgt>
                                        </p:tgtEl>
                                        <p:attrNameLst>
                                          <p:attrName>ppt_h</p:attrName>
                                        </p:attrNameLst>
                                      </p:cBhvr>
                                      <p:tavLst>
                                        <p:tav tm="0">
                                          <p:val>
                                            <p:strVal val="#ppt_h*0.01"/>
                                          </p:val>
                                        </p:tav>
                                        <p:tav tm="100000">
                                          <p:val>
                                            <p:strVal val="#ppt_h"/>
                                          </p:val>
                                        </p:tav>
                                      </p:tavLst>
                                    </p:anim>
                                    <p:anim calcmode="lin" valueType="num">
                                      <p:cBhvr>
                                        <p:cTn id="3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6" end="6"/>
                                            </p:txEl>
                                          </p:spTgt>
                                        </p:tgtEl>
                                        <p:attrNameLst>
                                          <p:attrName>ppt_y</p:attrName>
                                        </p:attrNameLst>
                                      </p:cBhvr>
                                      <p:tavLst>
                                        <p:tav tm="0">
                                          <p:val>
                                            <p:strVal val="#ppt_h+1"/>
                                          </p:val>
                                        </p:tav>
                                        <p:tav tm="100000">
                                          <p:val>
                                            <p:strVal val="#ppt_y"/>
                                          </p:val>
                                        </p:tav>
                                      </p:tavLst>
                                    </p:anim>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529599"/>
          </a:xfrm>
        </p:spPr>
        <p:txBody>
          <a:bodyPr/>
          <a:lstStyle/>
          <a:p>
            <a:r>
              <a:rPr lang="en-US" b="1" dirty="0" smtClean="0"/>
              <a:t>4.</a:t>
            </a:r>
            <a:r>
              <a:rPr lang="en-US" dirty="0" smtClean="0"/>
              <a:t>  </a:t>
            </a:r>
            <a:r>
              <a:rPr lang="en-US" b="1" dirty="0" smtClean="0"/>
              <a:t>Greater susceptibility to trauma, periodontal disease or tooth decay</a:t>
            </a:r>
            <a:endParaRPr lang="en-GB" dirty="0" smtClean="0"/>
          </a:p>
          <a:p>
            <a:endParaRPr lang="en-US" dirty="0" smtClean="0"/>
          </a:p>
          <a:p>
            <a:pPr>
              <a:buNone/>
            </a:pPr>
            <a:r>
              <a:rPr lang="en-US" dirty="0" smtClean="0"/>
              <a:t>- Trauma to upper incisors in Class II</a:t>
            </a:r>
            <a:endParaRPr lang="en-GB" dirty="0" smtClean="0"/>
          </a:p>
          <a:p>
            <a:endParaRPr lang="en-US" dirty="0" smtClean="0"/>
          </a:p>
          <a:p>
            <a:pPr>
              <a:buNone/>
            </a:pPr>
            <a:r>
              <a:rPr lang="en-US" dirty="0" smtClean="0"/>
              <a:t>- Extreme overbite - where lower incisors contact the palate -cause significant tissue damage.</a:t>
            </a:r>
            <a:endParaRPr lang="en-GB" dirty="0" smtClean="0"/>
          </a:p>
          <a:p>
            <a:endParaRPr lang="en-US" dirty="0" smtClean="0"/>
          </a:p>
          <a:p>
            <a:pPr>
              <a:buNone/>
            </a:pPr>
            <a:r>
              <a:rPr lang="en-US" dirty="0" smtClean="0"/>
              <a:t>- Occlusal trauma - periodontal disease</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25</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3">
                                            <p:txEl>
                                              <p:pRg st="0" end="0"/>
                                            </p:txEl>
                                          </p:spTgt>
                                        </p:tgtEl>
                                        <p:attrNameLst>
                                          <p:attrName>ppt_w</p:attrName>
                                        </p:attrNameLst>
                                      </p:cBhvr>
                                    </p:anim>
                                    <p:anim by="(#ppt_w*0.50)" calcmode="lin" valueType="num">
                                      <p:cBhvr>
                                        <p:cTn id="8" dur="250" decel="50000" autoRev="1" fill="hold">
                                          <p:stCondLst>
                                            <p:cond delay="0"/>
                                          </p:stCondLst>
                                        </p:cTn>
                                        <p:tgtEl>
                                          <p:spTgt spid="3">
                                            <p:txEl>
                                              <p:pRg st="0" end="0"/>
                                            </p:txEl>
                                          </p:spTgt>
                                        </p:tgtEl>
                                        <p:attrNameLst>
                                          <p:attrName>ppt_x</p:attrName>
                                        </p:attrNameLst>
                                      </p:cBhvr>
                                    </p:anim>
                                    <p:anim from="(-#ppt_h/2)" to="(#ppt_y)" calcmode="lin" valueType="num">
                                      <p:cBhvr>
                                        <p:cTn id="9" dur="500" fill="hold">
                                          <p:stCondLst>
                                            <p:cond delay="0"/>
                                          </p:stCondLst>
                                        </p:cTn>
                                        <p:tgtEl>
                                          <p:spTgt spid="3">
                                            <p:txEl>
                                              <p:pRg st="0" end="0"/>
                                            </p:txEl>
                                          </p:spTgt>
                                        </p:tgtEl>
                                        <p:attrNameLst>
                                          <p:attrName>ppt_y</p:attrName>
                                        </p:attrNameLst>
                                      </p:cBhvr>
                                    </p:anim>
                                    <p:animRot by="21600000">
                                      <p:cBhvr>
                                        <p:cTn id="10" dur="5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 by="(-#ppt_w*2)" calcmode="lin" valueType="num">
                                      <p:cBhvr rctx="PPT">
                                        <p:cTn id="15" dur="250" autoRev="1" fill="hold">
                                          <p:stCondLst>
                                            <p:cond delay="0"/>
                                          </p:stCondLst>
                                        </p:cTn>
                                        <p:tgtEl>
                                          <p:spTgt spid="3">
                                            <p:txEl>
                                              <p:pRg st="2" end="2"/>
                                            </p:txEl>
                                          </p:spTgt>
                                        </p:tgtEl>
                                        <p:attrNameLst>
                                          <p:attrName>ppt_w</p:attrName>
                                        </p:attrNameLst>
                                      </p:cBhvr>
                                    </p:anim>
                                    <p:anim by="(#ppt_w*0.50)" calcmode="lin" valueType="num">
                                      <p:cBhvr>
                                        <p:cTn id="16" dur="250" decel="50000" autoRev="1" fill="hold">
                                          <p:stCondLst>
                                            <p:cond delay="0"/>
                                          </p:stCondLst>
                                        </p:cTn>
                                        <p:tgtEl>
                                          <p:spTgt spid="3">
                                            <p:txEl>
                                              <p:pRg st="2" end="2"/>
                                            </p:txEl>
                                          </p:spTgt>
                                        </p:tgtEl>
                                        <p:attrNameLst>
                                          <p:attrName>ppt_x</p:attrName>
                                        </p:attrNameLst>
                                      </p:cBhvr>
                                    </p:anim>
                                    <p:anim from="(-#ppt_h/2)" to="(#ppt_y)" calcmode="lin" valueType="num">
                                      <p:cBhvr>
                                        <p:cTn id="17" dur="500" fill="hold">
                                          <p:stCondLst>
                                            <p:cond delay="0"/>
                                          </p:stCondLst>
                                        </p:cTn>
                                        <p:tgtEl>
                                          <p:spTgt spid="3">
                                            <p:txEl>
                                              <p:pRg st="2" end="2"/>
                                            </p:txEl>
                                          </p:spTgt>
                                        </p:tgtEl>
                                        <p:attrNameLst>
                                          <p:attrName>ppt_y</p:attrName>
                                        </p:attrNameLst>
                                      </p:cBhvr>
                                    </p:anim>
                                    <p:animRot by="21600000">
                                      <p:cBhvr>
                                        <p:cTn id="18" dur="500" fill="hold">
                                          <p:stCondLst>
                                            <p:cond delay="0"/>
                                          </p:stCondLst>
                                        </p:cTn>
                                        <p:tgtEl>
                                          <p:spTgt spid="3">
                                            <p:txEl>
                                              <p:pRg st="2" end="2"/>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4" end="4"/>
                                            </p:txEl>
                                          </p:spTgt>
                                        </p:tgtEl>
                                        <p:attrNameLst>
                                          <p:attrName>style.visibility</p:attrName>
                                        </p:attrNameLst>
                                      </p:cBhvr>
                                      <p:to>
                                        <p:strVal val="visible"/>
                                      </p:to>
                                    </p:set>
                                    <p:anim by="(-#ppt_w*2)" calcmode="lin" valueType="num">
                                      <p:cBhvr rctx="PPT">
                                        <p:cTn id="23" dur="250" autoRev="1" fill="hold">
                                          <p:stCondLst>
                                            <p:cond delay="0"/>
                                          </p:stCondLst>
                                        </p:cTn>
                                        <p:tgtEl>
                                          <p:spTgt spid="3">
                                            <p:txEl>
                                              <p:pRg st="4" end="4"/>
                                            </p:txEl>
                                          </p:spTgt>
                                        </p:tgtEl>
                                        <p:attrNameLst>
                                          <p:attrName>ppt_w</p:attrName>
                                        </p:attrNameLst>
                                      </p:cBhvr>
                                    </p:anim>
                                    <p:anim by="(#ppt_w*0.50)" calcmode="lin" valueType="num">
                                      <p:cBhvr>
                                        <p:cTn id="24" dur="250" decel="50000" autoRev="1" fill="hold">
                                          <p:stCondLst>
                                            <p:cond delay="0"/>
                                          </p:stCondLst>
                                        </p:cTn>
                                        <p:tgtEl>
                                          <p:spTgt spid="3">
                                            <p:txEl>
                                              <p:pRg st="4" end="4"/>
                                            </p:txEl>
                                          </p:spTgt>
                                        </p:tgtEl>
                                        <p:attrNameLst>
                                          <p:attrName>ppt_x</p:attrName>
                                        </p:attrNameLst>
                                      </p:cBhvr>
                                    </p:anim>
                                    <p:anim from="(-#ppt_h/2)" to="(#ppt_y)" calcmode="lin" valueType="num">
                                      <p:cBhvr>
                                        <p:cTn id="25" dur="500" fill="hold">
                                          <p:stCondLst>
                                            <p:cond delay="0"/>
                                          </p:stCondLst>
                                        </p:cTn>
                                        <p:tgtEl>
                                          <p:spTgt spid="3">
                                            <p:txEl>
                                              <p:pRg st="4" end="4"/>
                                            </p:txEl>
                                          </p:spTgt>
                                        </p:tgtEl>
                                        <p:attrNameLst>
                                          <p:attrName>ppt_y</p:attrName>
                                        </p:attrNameLst>
                                      </p:cBhvr>
                                    </p:anim>
                                    <p:animRot by="21600000">
                                      <p:cBhvr>
                                        <p:cTn id="26" dur="500" fill="hold">
                                          <p:stCondLst>
                                            <p:cond delay="0"/>
                                          </p:stCondLst>
                                        </p:cTn>
                                        <p:tgtEl>
                                          <p:spTgt spid="3">
                                            <p:txEl>
                                              <p:pRg st="4" end="4"/>
                                            </p:txEl>
                                          </p:spTgt>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0"/>
                                  </p:stCondLst>
                                  <p:iterate type="lt">
                                    <p:tmPct val="10000"/>
                                  </p:iterate>
                                  <p:childTnLst>
                                    <p:set>
                                      <p:cBhvr>
                                        <p:cTn id="30" dur="1" fill="hold">
                                          <p:stCondLst>
                                            <p:cond delay="0"/>
                                          </p:stCondLst>
                                        </p:cTn>
                                        <p:tgtEl>
                                          <p:spTgt spid="3">
                                            <p:txEl>
                                              <p:pRg st="6" end="6"/>
                                            </p:txEl>
                                          </p:spTgt>
                                        </p:tgtEl>
                                        <p:attrNameLst>
                                          <p:attrName>style.visibility</p:attrName>
                                        </p:attrNameLst>
                                      </p:cBhvr>
                                      <p:to>
                                        <p:strVal val="visible"/>
                                      </p:to>
                                    </p:set>
                                    <p:anim by="(-#ppt_w*2)" calcmode="lin" valueType="num">
                                      <p:cBhvr rctx="PPT">
                                        <p:cTn id="31" dur="250" autoRev="1" fill="hold">
                                          <p:stCondLst>
                                            <p:cond delay="0"/>
                                          </p:stCondLst>
                                        </p:cTn>
                                        <p:tgtEl>
                                          <p:spTgt spid="3">
                                            <p:txEl>
                                              <p:pRg st="6" end="6"/>
                                            </p:txEl>
                                          </p:spTgt>
                                        </p:tgtEl>
                                        <p:attrNameLst>
                                          <p:attrName>ppt_w</p:attrName>
                                        </p:attrNameLst>
                                      </p:cBhvr>
                                    </p:anim>
                                    <p:anim by="(#ppt_w*0.50)" calcmode="lin" valueType="num">
                                      <p:cBhvr>
                                        <p:cTn id="32" dur="250" decel="50000" autoRev="1" fill="hold">
                                          <p:stCondLst>
                                            <p:cond delay="0"/>
                                          </p:stCondLst>
                                        </p:cTn>
                                        <p:tgtEl>
                                          <p:spTgt spid="3">
                                            <p:txEl>
                                              <p:pRg st="6" end="6"/>
                                            </p:txEl>
                                          </p:spTgt>
                                        </p:tgtEl>
                                        <p:attrNameLst>
                                          <p:attrName>ppt_x</p:attrName>
                                        </p:attrNameLst>
                                      </p:cBhvr>
                                    </p:anim>
                                    <p:anim from="(-#ppt_h/2)" to="(#ppt_y)" calcmode="lin" valueType="num">
                                      <p:cBhvr>
                                        <p:cTn id="33" dur="500" fill="hold">
                                          <p:stCondLst>
                                            <p:cond delay="0"/>
                                          </p:stCondLst>
                                        </p:cTn>
                                        <p:tgtEl>
                                          <p:spTgt spid="3">
                                            <p:txEl>
                                              <p:pRg st="6" end="6"/>
                                            </p:txEl>
                                          </p:spTgt>
                                        </p:tgtEl>
                                        <p:attrNameLst>
                                          <p:attrName>ppt_y</p:attrName>
                                        </p:attrNameLst>
                                      </p:cBhvr>
                                    </p:anim>
                                    <p:animRot by="21600000">
                                      <p:cBhvr>
                                        <p:cTn id="34" dur="500" fill="hold">
                                          <p:stCondLst>
                                            <p:cond delay="0"/>
                                          </p:stCondLst>
                                        </p:cTn>
                                        <p:tgtEl>
                                          <p:spTgt spid="3">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00241"/>
            <a:ext cx="8229600" cy="2643206"/>
          </a:xfrm>
        </p:spPr>
        <p:txBody>
          <a:bodyPr>
            <a:normAutofit/>
          </a:bodyPr>
          <a:lstStyle/>
          <a:p>
            <a:pPr>
              <a:buNone/>
            </a:pPr>
            <a:r>
              <a:rPr lang="en-US" sz="8800" dirty="0" smtClean="0"/>
              <a:t> </a:t>
            </a:r>
            <a:r>
              <a:rPr lang="en-US" sz="8800" dirty="0" smtClean="0">
                <a:solidFill>
                  <a:srgbClr val="00B0F0"/>
                </a:solidFill>
              </a:rPr>
              <a:t>Global Scenario</a:t>
            </a:r>
            <a:endParaRPr lang="en-GB" sz="8800" dirty="0">
              <a:solidFill>
                <a:srgbClr val="00B0F0"/>
              </a:solidFill>
            </a:endParaRPr>
          </a:p>
        </p:txBody>
      </p:sp>
      <p:sp>
        <p:nvSpPr>
          <p:cNvPr id="4" name="Slide Number Placeholder 3"/>
          <p:cNvSpPr>
            <a:spLocks noGrp="1"/>
          </p:cNvSpPr>
          <p:nvPr>
            <p:ph type="sldNum" sz="quarter" idx="12"/>
          </p:nvPr>
        </p:nvSpPr>
        <p:spPr/>
        <p:txBody>
          <a:bodyPr/>
          <a:lstStyle/>
          <a:p>
            <a:fld id="{C2A528D2-C80C-4AF3-8AC4-658BA17FCD3E}" type="slidenum">
              <a:rPr lang="en-GB" smtClean="0"/>
              <a:pPr/>
              <a:t>26</a:t>
            </a:fld>
            <a:endParaRPr lang="en-GB"/>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8072494" cy="857256"/>
          </a:xfrm>
        </p:spPr>
        <p:txBody>
          <a:bodyPr>
            <a:normAutofit/>
          </a:bodyPr>
          <a:lstStyle/>
          <a:p>
            <a:pPr algn="ctr"/>
            <a:r>
              <a:rPr lang="en-US" b="1" dirty="0" smtClean="0">
                <a:effectLst/>
              </a:rPr>
              <a:t>Prevalence of malocclusion</a:t>
            </a:r>
            <a:endParaRPr lang="en-GB" b="1" dirty="0">
              <a:effectLst/>
            </a:endParaRPr>
          </a:p>
        </p:txBody>
      </p:sp>
      <p:sp>
        <p:nvSpPr>
          <p:cNvPr id="3" name="Content Placeholder 2"/>
          <p:cNvSpPr>
            <a:spLocks noGrp="1"/>
          </p:cNvSpPr>
          <p:nvPr>
            <p:ph idx="1"/>
          </p:nvPr>
        </p:nvSpPr>
        <p:spPr>
          <a:xfrm>
            <a:off x="285720" y="1214422"/>
            <a:ext cx="8501122" cy="5286412"/>
          </a:xfrm>
        </p:spPr>
        <p:txBody>
          <a:bodyPr>
            <a:normAutofit/>
          </a:bodyPr>
          <a:lstStyle/>
          <a:p>
            <a:pPr algn="just"/>
            <a:r>
              <a:rPr lang="en-US" dirty="0" smtClean="0"/>
              <a:t>While dental caries has been regarded as the major dental disease through out the world , malocclusion was a close runner up. With fluoridation, there is a good chance for significant reduction or even elimination of caries as a problem.</a:t>
            </a:r>
          </a:p>
          <a:p>
            <a:endParaRPr lang="en-US" dirty="0" smtClean="0"/>
          </a:p>
          <a:p>
            <a:pPr algn="just"/>
            <a:r>
              <a:rPr lang="en-US" dirty="0" smtClean="0"/>
              <a:t>Various studies have been done in an attempt to make an epidemiologic registration of malocclusion. </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27</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357159" y="1071544"/>
          <a:ext cx="8358245" cy="5357850"/>
        </p:xfrm>
        <a:graphic>
          <a:graphicData uri="http://schemas.openxmlformats.org/drawingml/2006/table">
            <a:tbl>
              <a:tblPr firstRow="1" bandRow="1">
                <a:tableStyleId>{5C22544A-7EE6-4342-B048-85BDC9FD1C3A}</a:tableStyleId>
              </a:tblPr>
              <a:tblGrid>
                <a:gridCol w="1393041"/>
                <a:gridCol w="1218929"/>
                <a:gridCol w="1567153"/>
                <a:gridCol w="1189926"/>
                <a:gridCol w="1233261"/>
                <a:gridCol w="1755935"/>
              </a:tblGrid>
              <a:tr h="892975">
                <a:tc>
                  <a:txBody>
                    <a:bodyPr/>
                    <a:lstStyle/>
                    <a:p>
                      <a:r>
                        <a:rPr lang="en-US" dirty="0" smtClean="0"/>
                        <a:t>Authors </a:t>
                      </a:r>
                      <a:endParaRPr lang="en-GB" dirty="0"/>
                    </a:p>
                  </a:txBody>
                  <a:tcPr/>
                </a:tc>
                <a:tc>
                  <a:txBody>
                    <a:bodyPr/>
                    <a:lstStyle/>
                    <a:p>
                      <a:r>
                        <a:rPr lang="en-US" dirty="0" smtClean="0"/>
                        <a:t>Years </a:t>
                      </a:r>
                      <a:endParaRPr lang="en-GB" dirty="0"/>
                    </a:p>
                  </a:txBody>
                  <a:tcPr/>
                </a:tc>
                <a:tc>
                  <a:txBody>
                    <a:bodyPr/>
                    <a:lstStyle/>
                    <a:p>
                      <a:r>
                        <a:rPr lang="en-US" dirty="0" smtClean="0"/>
                        <a:t>Nationality</a:t>
                      </a:r>
                      <a:endParaRPr lang="en-GB" dirty="0"/>
                    </a:p>
                  </a:txBody>
                  <a:tcPr/>
                </a:tc>
                <a:tc>
                  <a:txBody>
                    <a:bodyPr/>
                    <a:lstStyle/>
                    <a:p>
                      <a:r>
                        <a:rPr lang="en-US" dirty="0" smtClean="0"/>
                        <a:t>Sample</a:t>
                      </a:r>
                      <a:endParaRPr lang="en-GB" dirty="0"/>
                    </a:p>
                  </a:txBody>
                  <a:tcPr/>
                </a:tc>
                <a:tc>
                  <a:txBody>
                    <a:bodyPr/>
                    <a:lstStyle/>
                    <a:p>
                      <a:r>
                        <a:rPr lang="en-US" dirty="0" smtClean="0"/>
                        <a:t>Age</a:t>
                      </a:r>
                      <a:endParaRPr lang="en-GB" dirty="0"/>
                    </a:p>
                  </a:txBody>
                  <a:tcPr/>
                </a:tc>
                <a:tc>
                  <a:txBody>
                    <a:bodyPr/>
                    <a:lstStyle/>
                    <a:p>
                      <a:r>
                        <a:rPr lang="en-US" dirty="0" smtClean="0"/>
                        <a:t>Malocclusion Prevalence</a:t>
                      </a:r>
                      <a:endParaRPr lang="en-GB" dirty="0"/>
                    </a:p>
                  </a:txBody>
                  <a:tcPr/>
                </a:tc>
              </a:tr>
              <a:tr h="892975">
                <a:tc>
                  <a:txBody>
                    <a:bodyPr/>
                    <a:lstStyle/>
                    <a:p>
                      <a:r>
                        <a:rPr lang="en-US" dirty="0" smtClean="0"/>
                        <a:t>Hellman</a:t>
                      </a:r>
                      <a:endParaRPr lang="en-GB" dirty="0"/>
                    </a:p>
                  </a:txBody>
                  <a:tcPr/>
                </a:tc>
                <a:tc>
                  <a:txBody>
                    <a:bodyPr/>
                    <a:lstStyle/>
                    <a:p>
                      <a:r>
                        <a:rPr lang="en-US" dirty="0" smtClean="0"/>
                        <a:t>1921</a:t>
                      </a:r>
                      <a:endParaRPr lang="en-GB" dirty="0"/>
                    </a:p>
                  </a:txBody>
                  <a:tcPr/>
                </a:tc>
                <a:tc>
                  <a:txBody>
                    <a:bodyPr/>
                    <a:lstStyle/>
                    <a:p>
                      <a:r>
                        <a:rPr lang="en-US" dirty="0" smtClean="0"/>
                        <a:t>American long beach</a:t>
                      </a:r>
                      <a:endParaRPr lang="en-GB" dirty="0"/>
                    </a:p>
                  </a:txBody>
                  <a:tcPr/>
                </a:tc>
                <a:tc>
                  <a:txBody>
                    <a:bodyPr/>
                    <a:lstStyle/>
                    <a:p>
                      <a:r>
                        <a:rPr lang="en-US" dirty="0" smtClean="0"/>
                        <a:t>346</a:t>
                      </a:r>
                      <a:endParaRPr lang="en-GB" dirty="0"/>
                    </a:p>
                  </a:txBody>
                  <a:tcPr/>
                </a:tc>
                <a:tc>
                  <a:txBody>
                    <a:bodyPr/>
                    <a:lstStyle/>
                    <a:p>
                      <a:r>
                        <a:rPr lang="en-US" dirty="0" smtClean="0"/>
                        <a:t>10-15</a:t>
                      </a:r>
                      <a:endParaRPr lang="en-GB" dirty="0"/>
                    </a:p>
                  </a:txBody>
                  <a:tcPr/>
                </a:tc>
                <a:tc>
                  <a:txBody>
                    <a:bodyPr/>
                    <a:lstStyle/>
                    <a:p>
                      <a:r>
                        <a:rPr lang="en-US" dirty="0" smtClean="0"/>
                        <a:t>69.6</a:t>
                      </a:r>
                      <a:endParaRPr lang="en-GB" dirty="0"/>
                    </a:p>
                  </a:txBody>
                  <a:tcPr/>
                </a:tc>
              </a:tr>
              <a:tr h="892975">
                <a:tc>
                  <a:txBody>
                    <a:bodyPr/>
                    <a:lstStyle/>
                    <a:p>
                      <a:r>
                        <a:rPr lang="en-US" dirty="0" smtClean="0"/>
                        <a:t>Taylor</a:t>
                      </a:r>
                      <a:endParaRPr lang="en-GB" dirty="0"/>
                    </a:p>
                  </a:txBody>
                  <a:tcPr/>
                </a:tc>
                <a:tc>
                  <a:txBody>
                    <a:bodyPr/>
                    <a:lstStyle/>
                    <a:p>
                      <a:r>
                        <a:rPr lang="en-US" dirty="0" smtClean="0"/>
                        <a:t>1928</a:t>
                      </a:r>
                      <a:endParaRPr lang="en-GB" dirty="0"/>
                    </a:p>
                  </a:txBody>
                  <a:tcPr/>
                </a:tc>
                <a:tc>
                  <a:txBody>
                    <a:bodyPr/>
                    <a:lstStyle/>
                    <a:p>
                      <a:r>
                        <a:rPr lang="en-US" dirty="0" smtClean="0"/>
                        <a:t>German</a:t>
                      </a:r>
                      <a:r>
                        <a:rPr lang="en-US" baseline="0" dirty="0" smtClean="0"/>
                        <a:t> Bonn</a:t>
                      </a:r>
                      <a:endParaRPr lang="en-GB" dirty="0"/>
                    </a:p>
                  </a:txBody>
                  <a:tcPr/>
                </a:tc>
                <a:tc>
                  <a:txBody>
                    <a:bodyPr/>
                    <a:lstStyle/>
                    <a:p>
                      <a:r>
                        <a:rPr lang="en-US" dirty="0" smtClean="0"/>
                        <a:t>1000</a:t>
                      </a:r>
                      <a:endParaRPr lang="en-GB" dirty="0"/>
                    </a:p>
                  </a:txBody>
                  <a:tcPr/>
                </a:tc>
                <a:tc>
                  <a:txBody>
                    <a:bodyPr/>
                    <a:lstStyle/>
                    <a:p>
                      <a:r>
                        <a:rPr lang="en-US" dirty="0" smtClean="0"/>
                        <a:t>145</a:t>
                      </a:r>
                      <a:endParaRPr lang="en-GB" dirty="0"/>
                    </a:p>
                  </a:txBody>
                  <a:tcPr/>
                </a:tc>
                <a:tc>
                  <a:txBody>
                    <a:bodyPr/>
                    <a:lstStyle/>
                    <a:p>
                      <a:r>
                        <a:rPr lang="en-US" dirty="0" smtClean="0"/>
                        <a:t>55.4</a:t>
                      </a:r>
                      <a:endParaRPr lang="en-GB" dirty="0"/>
                    </a:p>
                  </a:txBody>
                  <a:tcPr/>
                </a:tc>
              </a:tr>
              <a:tr h="892975">
                <a:tc>
                  <a:txBody>
                    <a:bodyPr/>
                    <a:lstStyle/>
                    <a:p>
                      <a:r>
                        <a:rPr lang="en-US" dirty="0" smtClean="0"/>
                        <a:t>Massler &amp; Frankel</a:t>
                      </a:r>
                      <a:endParaRPr lang="en-GB" dirty="0"/>
                    </a:p>
                  </a:txBody>
                  <a:tcPr/>
                </a:tc>
                <a:tc>
                  <a:txBody>
                    <a:bodyPr/>
                    <a:lstStyle/>
                    <a:p>
                      <a:r>
                        <a:rPr lang="en-US" dirty="0" smtClean="0"/>
                        <a:t>1935</a:t>
                      </a:r>
                      <a:endParaRPr lang="en-GB" dirty="0"/>
                    </a:p>
                  </a:txBody>
                  <a:tcPr/>
                </a:tc>
                <a:tc>
                  <a:txBody>
                    <a:bodyPr/>
                    <a:lstStyle/>
                    <a:p>
                      <a:r>
                        <a:rPr lang="en-US" dirty="0" smtClean="0"/>
                        <a:t>Australian</a:t>
                      </a:r>
                      <a:endParaRPr lang="en-GB" dirty="0"/>
                    </a:p>
                  </a:txBody>
                  <a:tcPr/>
                </a:tc>
                <a:tc>
                  <a:txBody>
                    <a:bodyPr/>
                    <a:lstStyle/>
                    <a:p>
                      <a:r>
                        <a:rPr lang="en-US" dirty="0" smtClean="0"/>
                        <a:t>129</a:t>
                      </a:r>
                      <a:endParaRPr lang="en-GB" dirty="0"/>
                    </a:p>
                  </a:txBody>
                  <a:tcPr/>
                </a:tc>
                <a:tc>
                  <a:txBody>
                    <a:bodyPr/>
                    <a:lstStyle/>
                    <a:p>
                      <a:r>
                        <a:rPr lang="en-US" dirty="0" smtClean="0"/>
                        <a:t>14</a:t>
                      </a:r>
                      <a:endParaRPr lang="en-GB" dirty="0"/>
                    </a:p>
                  </a:txBody>
                  <a:tcPr/>
                </a:tc>
                <a:tc>
                  <a:txBody>
                    <a:bodyPr/>
                    <a:lstStyle/>
                    <a:p>
                      <a:r>
                        <a:rPr lang="en-US" dirty="0" smtClean="0"/>
                        <a:t>66.6</a:t>
                      </a:r>
                      <a:endParaRPr lang="en-GB" dirty="0"/>
                    </a:p>
                  </a:txBody>
                  <a:tcPr/>
                </a:tc>
              </a:tr>
              <a:tr h="892975">
                <a:tc>
                  <a:txBody>
                    <a:bodyPr/>
                    <a:lstStyle/>
                    <a:p>
                      <a:r>
                        <a:rPr lang="en-US" dirty="0" smtClean="0"/>
                        <a:t>Newman</a:t>
                      </a:r>
                      <a:endParaRPr lang="en-GB" dirty="0"/>
                    </a:p>
                  </a:txBody>
                  <a:tcPr/>
                </a:tc>
                <a:tc>
                  <a:txBody>
                    <a:bodyPr/>
                    <a:lstStyle/>
                    <a:p>
                      <a:r>
                        <a:rPr lang="en-US" dirty="0" smtClean="0"/>
                        <a:t>1956</a:t>
                      </a:r>
                      <a:endParaRPr lang="en-GB" dirty="0"/>
                    </a:p>
                  </a:txBody>
                  <a:tcPr/>
                </a:tc>
                <a:tc>
                  <a:txBody>
                    <a:bodyPr/>
                    <a:lstStyle/>
                    <a:p>
                      <a:r>
                        <a:rPr lang="en-US" dirty="0" smtClean="0"/>
                        <a:t>American Newark, N.J.</a:t>
                      </a:r>
                      <a:endParaRPr lang="en-GB" dirty="0"/>
                    </a:p>
                  </a:txBody>
                  <a:tcPr/>
                </a:tc>
                <a:tc>
                  <a:txBody>
                    <a:bodyPr/>
                    <a:lstStyle/>
                    <a:p>
                      <a:r>
                        <a:rPr lang="en-US" dirty="0" smtClean="0"/>
                        <a:t>3355</a:t>
                      </a:r>
                      <a:endParaRPr lang="en-GB" dirty="0"/>
                    </a:p>
                  </a:txBody>
                  <a:tcPr/>
                </a:tc>
                <a:tc>
                  <a:txBody>
                    <a:bodyPr/>
                    <a:lstStyle/>
                    <a:p>
                      <a:r>
                        <a:rPr lang="en-US" dirty="0" smtClean="0"/>
                        <a:t>6-13</a:t>
                      </a:r>
                      <a:endParaRPr lang="en-GB" dirty="0"/>
                    </a:p>
                  </a:txBody>
                  <a:tcPr/>
                </a:tc>
                <a:tc>
                  <a:txBody>
                    <a:bodyPr/>
                    <a:lstStyle/>
                    <a:p>
                      <a:r>
                        <a:rPr lang="en-US" dirty="0" smtClean="0"/>
                        <a:t>51.9</a:t>
                      </a:r>
                      <a:endParaRPr lang="en-GB" dirty="0"/>
                    </a:p>
                  </a:txBody>
                  <a:tcPr/>
                </a:tc>
              </a:tr>
              <a:tr h="892975">
                <a:tc>
                  <a:txBody>
                    <a:bodyPr/>
                    <a:lstStyle/>
                    <a:p>
                      <a:r>
                        <a:rPr lang="en-US" dirty="0" smtClean="0"/>
                        <a:t>Mills </a:t>
                      </a:r>
                      <a:endParaRPr lang="en-GB" dirty="0"/>
                    </a:p>
                  </a:txBody>
                  <a:tcPr/>
                </a:tc>
                <a:tc>
                  <a:txBody>
                    <a:bodyPr/>
                    <a:lstStyle/>
                    <a:p>
                      <a:r>
                        <a:rPr lang="en-US" dirty="0" smtClean="0"/>
                        <a:t>1966</a:t>
                      </a:r>
                      <a:endParaRPr lang="en-GB" dirty="0"/>
                    </a:p>
                  </a:txBody>
                  <a:tcPr/>
                </a:tc>
                <a:tc>
                  <a:txBody>
                    <a:bodyPr/>
                    <a:lstStyle/>
                    <a:p>
                      <a:r>
                        <a:rPr lang="en-US" dirty="0" smtClean="0"/>
                        <a:t>American Suitland, M.D.</a:t>
                      </a:r>
                      <a:endParaRPr lang="en-GB" dirty="0"/>
                    </a:p>
                  </a:txBody>
                  <a:tcPr/>
                </a:tc>
                <a:tc>
                  <a:txBody>
                    <a:bodyPr/>
                    <a:lstStyle/>
                    <a:p>
                      <a:r>
                        <a:rPr lang="en-US" dirty="0" smtClean="0"/>
                        <a:t>1455</a:t>
                      </a:r>
                      <a:endParaRPr lang="en-GB" dirty="0"/>
                    </a:p>
                  </a:txBody>
                  <a:tcPr/>
                </a:tc>
                <a:tc>
                  <a:txBody>
                    <a:bodyPr/>
                    <a:lstStyle/>
                    <a:p>
                      <a:r>
                        <a:rPr lang="en-US" dirty="0" smtClean="0"/>
                        <a:t>13-14</a:t>
                      </a:r>
                      <a:endParaRPr lang="en-GB" dirty="0"/>
                    </a:p>
                  </a:txBody>
                  <a:tcPr/>
                </a:tc>
                <a:tc>
                  <a:txBody>
                    <a:bodyPr/>
                    <a:lstStyle/>
                    <a:p>
                      <a:r>
                        <a:rPr lang="en-US" dirty="0" smtClean="0"/>
                        <a:t>82.5</a:t>
                      </a:r>
                      <a:endParaRPr lang="en-GB" dirty="0"/>
                    </a:p>
                  </a:txBody>
                  <a:tcPr/>
                </a:tc>
              </a:tr>
            </a:tbl>
          </a:graphicData>
        </a:graphic>
      </p:graphicFrame>
      <p:sp>
        <p:nvSpPr>
          <p:cNvPr id="4" name="Slide Number Placeholder 3"/>
          <p:cNvSpPr>
            <a:spLocks noGrp="1"/>
          </p:cNvSpPr>
          <p:nvPr>
            <p:ph type="sldNum" sz="quarter" idx="12"/>
          </p:nvPr>
        </p:nvSpPr>
        <p:spPr/>
        <p:txBody>
          <a:bodyPr/>
          <a:lstStyle/>
          <a:p>
            <a:fld id="{C2A528D2-C80C-4AF3-8AC4-658BA17FCD3E}" type="slidenum">
              <a:rPr lang="en-GB" smtClean="0"/>
              <a:pPr/>
              <a:t>28</a:t>
            </a:fld>
            <a:endParaRPr lang="en-GB" dirty="0"/>
          </a:p>
        </p:txBody>
      </p:sp>
      <p:sp>
        <p:nvSpPr>
          <p:cNvPr id="6" name="TextBox 5"/>
          <p:cNvSpPr txBox="1"/>
          <p:nvPr/>
        </p:nvSpPr>
        <p:spPr>
          <a:xfrm>
            <a:off x="642910" y="285728"/>
            <a:ext cx="7929618" cy="707886"/>
          </a:xfrm>
          <a:prstGeom prst="rect">
            <a:avLst/>
          </a:prstGeom>
          <a:noFill/>
        </p:spPr>
        <p:txBody>
          <a:bodyPr wrap="square" rtlCol="0">
            <a:spAutoFit/>
          </a:bodyPr>
          <a:lstStyle/>
          <a:p>
            <a:pPr algn="ctr"/>
            <a:r>
              <a:rPr lang="en-US" sz="2000" b="1" dirty="0" smtClean="0"/>
              <a:t>Reported prevalence of malocclusion in mixed dentition or in permanent dentition</a:t>
            </a:r>
            <a:r>
              <a:rPr lang="en-US" dirty="0" smtClean="0"/>
              <a:t> </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357158" y="428604"/>
          <a:ext cx="8429683" cy="6000792"/>
        </p:xfrm>
        <a:graphic>
          <a:graphicData uri="http://schemas.openxmlformats.org/drawingml/2006/table">
            <a:tbl>
              <a:tblPr firstRow="1" bandRow="1">
                <a:tableStyleId>{5C22544A-7EE6-4342-B048-85BDC9FD1C3A}</a:tableStyleId>
              </a:tblPr>
              <a:tblGrid>
                <a:gridCol w="1404947"/>
                <a:gridCol w="1357741"/>
                <a:gridCol w="1452154"/>
                <a:gridCol w="1404947"/>
                <a:gridCol w="1404947"/>
                <a:gridCol w="1404947"/>
              </a:tblGrid>
              <a:tr h="1000132">
                <a:tc>
                  <a:txBody>
                    <a:bodyPr/>
                    <a:lstStyle/>
                    <a:p>
                      <a:r>
                        <a:rPr lang="en-US" dirty="0" err="1" smtClean="0"/>
                        <a:t>Popovich</a:t>
                      </a:r>
                      <a:r>
                        <a:rPr lang="en-US" dirty="0" smtClean="0"/>
                        <a:t> &amp;  Grainger</a:t>
                      </a:r>
                      <a:endParaRPr lang="en-GB" dirty="0"/>
                    </a:p>
                  </a:txBody>
                  <a:tcPr/>
                </a:tc>
                <a:tc>
                  <a:txBody>
                    <a:bodyPr/>
                    <a:lstStyle/>
                    <a:p>
                      <a:r>
                        <a:rPr lang="en-US" dirty="0" smtClean="0"/>
                        <a:t>1959</a:t>
                      </a:r>
                      <a:endParaRPr lang="en-GB" dirty="0"/>
                    </a:p>
                  </a:txBody>
                  <a:tcPr/>
                </a:tc>
                <a:tc>
                  <a:txBody>
                    <a:bodyPr/>
                    <a:lstStyle/>
                    <a:p>
                      <a:r>
                        <a:rPr lang="en-US" dirty="0" smtClean="0"/>
                        <a:t>Canadian</a:t>
                      </a:r>
                      <a:r>
                        <a:rPr lang="en-US" baseline="0" dirty="0" smtClean="0"/>
                        <a:t> Burlington</a:t>
                      </a:r>
                      <a:endParaRPr lang="en-GB" dirty="0"/>
                    </a:p>
                  </a:txBody>
                  <a:tcPr/>
                </a:tc>
                <a:tc>
                  <a:txBody>
                    <a:bodyPr/>
                    <a:lstStyle/>
                    <a:p>
                      <a:r>
                        <a:rPr lang="en-US" dirty="0" smtClean="0"/>
                        <a:t>300</a:t>
                      </a:r>
                      <a:endParaRPr lang="en-GB" dirty="0"/>
                    </a:p>
                  </a:txBody>
                  <a:tcPr/>
                </a:tc>
                <a:tc>
                  <a:txBody>
                    <a:bodyPr/>
                    <a:lstStyle/>
                    <a:p>
                      <a:r>
                        <a:rPr lang="en-US" dirty="0" smtClean="0"/>
                        <a:t>12</a:t>
                      </a:r>
                      <a:endParaRPr lang="en-GB" dirty="0"/>
                    </a:p>
                  </a:txBody>
                  <a:tcPr/>
                </a:tc>
                <a:tc>
                  <a:txBody>
                    <a:bodyPr/>
                    <a:lstStyle/>
                    <a:p>
                      <a:r>
                        <a:rPr lang="en-US" dirty="0" smtClean="0"/>
                        <a:t>88.0</a:t>
                      </a:r>
                      <a:endParaRPr lang="en-GB" dirty="0"/>
                    </a:p>
                  </a:txBody>
                  <a:tcPr/>
                </a:tc>
              </a:tr>
              <a:tr h="1000132">
                <a:tc>
                  <a:txBody>
                    <a:bodyPr/>
                    <a:lstStyle/>
                    <a:p>
                      <a:r>
                        <a:rPr lang="en-US" dirty="0" smtClean="0"/>
                        <a:t>Goose et .al</a:t>
                      </a:r>
                      <a:endParaRPr lang="en-GB" dirty="0"/>
                    </a:p>
                  </a:txBody>
                  <a:tcPr/>
                </a:tc>
                <a:tc>
                  <a:txBody>
                    <a:bodyPr/>
                    <a:lstStyle/>
                    <a:p>
                      <a:r>
                        <a:rPr lang="en-US" dirty="0" smtClean="0"/>
                        <a:t>1957</a:t>
                      </a:r>
                      <a:endParaRPr lang="en-GB" dirty="0"/>
                    </a:p>
                  </a:txBody>
                  <a:tcPr/>
                </a:tc>
                <a:tc>
                  <a:txBody>
                    <a:bodyPr/>
                    <a:lstStyle/>
                    <a:p>
                      <a:r>
                        <a:rPr lang="en-US" dirty="0" smtClean="0"/>
                        <a:t>English Urban &amp; rural</a:t>
                      </a:r>
                      <a:endParaRPr lang="en-GB" dirty="0"/>
                    </a:p>
                  </a:txBody>
                  <a:tcPr/>
                </a:tc>
                <a:tc>
                  <a:txBody>
                    <a:bodyPr/>
                    <a:lstStyle/>
                    <a:p>
                      <a:r>
                        <a:rPr lang="en-US" dirty="0" smtClean="0"/>
                        <a:t>1588</a:t>
                      </a:r>
                      <a:endParaRPr lang="en-GB" dirty="0"/>
                    </a:p>
                  </a:txBody>
                  <a:tcPr/>
                </a:tc>
                <a:tc>
                  <a:txBody>
                    <a:bodyPr/>
                    <a:lstStyle/>
                    <a:p>
                      <a:r>
                        <a:rPr lang="en-US" dirty="0" smtClean="0"/>
                        <a:t>`7-15</a:t>
                      </a:r>
                      <a:endParaRPr lang="en-GB" dirty="0"/>
                    </a:p>
                  </a:txBody>
                  <a:tcPr/>
                </a:tc>
                <a:tc>
                  <a:txBody>
                    <a:bodyPr/>
                    <a:lstStyle/>
                    <a:p>
                      <a:r>
                        <a:rPr lang="en-US" dirty="0" smtClean="0"/>
                        <a:t>Urban-49.8</a:t>
                      </a:r>
                    </a:p>
                    <a:p>
                      <a:r>
                        <a:rPr lang="en-US" dirty="0" smtClean="0"/>
                        <a:t>Rural-37.9</a:t>
                      </a:r>
                      <a:endParaRPr lang="en-GB" dirty="0"/>
                    </a:p>
                  </a:txBody>
                  <a:tcPr/>
                </a:tc>
              </a:tr>
              <a:tr h="1000132">
                <a:tc>
                  <a:txBody>
                    <a:bodyPr/>
                    <a:lstStyle/>
                    <a:p>
                      <a:r>
                        <a:rPr lang="en-US" dirty="0" smtClean="0"/>
                        <a:t>Miller &amp; Hobson</a:t>
                      </a:r>
                      <a:endParaRPr lang="en-GB" dirty="0"/>
                    </a:p>
                  </a:txBody>
                  <a:tcPr/>
                </a:tc>
                <a:tc>
                  <a:txBody>
                    <a:bodyPr/>
                    <a:lstStyle/>
                    <a:p>
                      <a:r>
                        <a:rPr lang="en-US" dirty="0" smtClean="0"/>
                        <a:t>1961</a:t>
                      </a:r>
                      <a:endParaRPr lang="en-GB" dirty="0"/>
                    </a:p>
                  </a:txBody>
                  <a:tcPr/>
                </a:tc>
                <a:tc>
                  <a:txBody>
                    <a:bodyPr/>
                    <a:lstStyle/>
                    <a:p>
                      <a:r>
                        <a:rPr lang="en-US" dirty="0" smtClean="0"/>
                        <a:t>English Manchester</a:t>
                      </a:r>
                      <a:endParaRPr lang="en-GB" dirty="0"/>
                    </a:p>
                  </a:txBody>
                  <a:tcPr/>
                </a:tc>
                <a:tc>
                  <a:txBody>
                    <a:bodyPr/>
                    <a:lstStyle/>
                    <a:p>
                      <a:r>
                        <a:rPr lang="en-US" dirty="0" smtClean="0"/>
                        <a:t>199</a:t>
                      </a:r>
                      <a:endParaRPr lang="en-GB" dirty="0"/>
                    </a:p>
                  </a:txBody>
                  <a:tcPr/>
                </a:tc>
                <a:tc>
                  <a:txBody>
                    <a:bodyPr/>
                    <a:lstStyle/>
                    <a:p>
                      <a:r>
                        <a:rPr lang="en-US" dirty="0" smtClean="0"/>
                        <a:t>14</a:t>
                      </a:r>
                      <a:endParaRPr lang="en-GB" dirty="0"/>
                    </a:p>
                  </a:txBody>
                  <a:tcPr/>
                </a:tc>
                <a:tc>
                  <a:txBody>
                    <a:bodyPr/>
                    <a:lstStyle/>
                    <a:p>
                      <a:r>
                        <a:rPr lang="en-US" dirty="0" smtClean="0"/>
                        <a:t>38.5</a:t>
                      </a:r>
                      <a:endParaRPr lang="en-GB" dirty="0"/>
                    </a:p>
                  </a:txBody>
                  <a:tcPr/>
                </a:tc>
              </a:tr>
              <a:tr h="1000132">
                <a:tc>
                  <a:txBody>
                    <a:bodyPr/>
                    <a:lstStyle/>
                    <a:p>
                      <a:r>
                        <a:rPr lang="en-US" dirty="0" err="1" smtClean="0"/>
                        <a:t>Biljstra</a:t>
                      </a:r>
                      <a:endParaRPr lang="en-GB" dirty="0"/>
                    </a:p>
                  </a:txBody>
                  <a:tcPr/>
                </a:tc>
                <a:tc>
                  <a:txBody>
                    <a:bodyPr/>
                    <a:lstStyle/>
                    <a:p>
                      <a:r>
                        <a:rPr lang="en-US" dirty="0" smtClean="0"/>
                        <a:t>1958</a:t>
                      </a:r>
                      <a:endParaRPr lang="en-GB" dirty="0"/>
                    </a:p>
                  </a:txBody>
                  <a:tcPr/>
                </a:tc>
                <a:tc>
                  <a:txBody>
                    <a:bodyPr/>
                    <a:lstStyle/>
                    <a:p>
                      <a:r>
                        <a:rPr lang="en-US" dirty="0" smtClean="0"/>
                        <a:t>Dutch</a:t>
                      </a:r>
                      <a:endParaRPr lang="en-GB" dirty="0"/>
                    </a:p>
                  </a:txBody>
                  <a:tcPr/>
                </a:tc>
                <a:tc>
                  <a:txBody>
                    <a:bodyPr/>
                    <a:lstStyle/>
                    <a:p>
                      <a:r>
                        <a:rPr lang="en-US" dirty="0" smtClean="0"/>
                        <a:t>940</a:t>
                      </a:r>
                      <a:endParaRPr lang="en-GB" dirty="0"/>
                    </a:p>
                  </a:txBody>
                  <a:tcPr/>
                </a:tc>
                <a:tc>
                  <a:txBody>
                    <a:bodyPr/>
                    <a:lstStyle/>
                    <a:p>
                      <a:r>
                        <a:rPr lang="en-US" dirty="0" smtClean="0"/>
                        <a:t>School children</a:t>
                      </a:r>
                      <a:endParaRPr lang="en-GB" dirty="0"/>
                    </a:p>
                  </a:txBody>
                  <a:tcPr/>
                </a:tc>
                <a:tc>
                  <a:txBody>
                    <a:bodyPr/>
                    <a:lstStyle/>
                    <a:p>
                      <a:r>
                        <a:rPr lang="en-US" dirty="0" smtClean="0"/>
                        <a:t>66.5</a:t>
                      </a:r>
                      <a:endParaRPr lang="en-GB" dirty="0"/>
                    </a:p>
                  </a:txBody>
                  <a:tcPr/>
                </a:tc>
              </a:tr>
              <a:tr h="1000132">
                <a:tc>
                  <a:txBody>
                    <a:bodyPr/>
                    <a:lstStyle/>
                    <a:p>
                      <a:r>
                        <a:rPr lang="en-US" dirty="0" err="1" smtClean="0"/>
                        <a:t>Andrik</a:t>
                      </a:r>
                      <a:endParaRPr lang="en-GB" dirty="0"/>
                    </a:p>
                  </a:txBody>
                  <a:tcPr/>
                </a:tc>
                <a:tc>
                  <a:txBody>
                    <a:bodyPr/>
                    <a:lstStyle/>
                    <a:p>
                      <a:r>
                        <a:rPr lang="en-US" dirty="0" smtClean="0"/>
                        <a:t>1954</a:t>
                      </a:r>
                      <a:endParaRPr lang="en-GB" dirty="0"/>
                    </a:p>
                  </a:txBody>
                  <a:tcPr/>
                </a:tc>
                <a:tc>
                  <a:txBody>
                    <a:bodyPr/>
                    <a:lstStyle/>
                    <a:p>
                      <a:r>
                        <a:rPr lang="en-US" dirty="0" smtClean="0"/>
                        <a:t>Slovakia</a:t>
                      </a:r>
                      <a:endParaRPr lang="en-GB" dirty="0"/>
                    </a:p>
                  </a:txBody>
                  <a:tcPr/>
                </a:tc>
                <a:tc>
                  <a:txBody>
                    <a:bodyPr/>
                    <a:lstStyle/>
                    <a:p>
                      <a:r>
                        <a:rPr lang="en-US" dirty="0" smtClean="0"/>
                        <a:t>2509</a:t>
                      </a:r>
                      <a:endParaRPr lang="en-GB" dirty="0"/>
                    </a:p>
                  </a:txBody>
                  <a:tcPr/>
                </a:tc>
                <a:tc>
                  <a:txBody>
                    <a:bodyPr/>
                    <a:lstStyle/>
                    <a:p>
                      <a:r>
                        <a:rPr lang="en-US" dirty="0" smtClean="0"/>
                        <a:t>10-15</a:t>
                      </a:r>
                      <a:endParaRPr lang="en-GB" dirty="0"/>
                    </a:p>
                  </a:txBody>
                  <a:tcPr/>
                </a:tc>
                <a:tc>
                  <a:txBody>
                    <a:bodyPr/>
                    <a:lstStyle/>
                    <a:p>
                      <a:r>
                        <a:rPr lang="en-US" dirty="0" smtClean="0"/>
                        <a:t>49.0</a:t>
                      </a:r>
                      <a:endParaRPr lang="en-GB" dirty="0"/>
                    </a:p>
                  </a:txBody>
                  <a:tcPr/>
                </a:tc>
              </a:tr>
              <a:tr h="1000132">
                <a:tc>
                  <a:txBody>
                    <a:bodyPr/>
                    <a:lstStyle/>
                    <a:p>
                      <a:r>
                        <a:rPr lang="en-US" dirty="0" err="1" smtClean="0"/>
                        <a:t>Gergely</a:t>
                      </a:r>
                      <a:endParaRPr lang="en-GB" dirty="0"/>
                    </a:p>
                  </a:txBody>
                  <a:tcPr/>
                </a:tc>
                <a:tc>
                  <a:txBody>
                    <a:bodyPr/>
                    <a:lstStyle/>
                    <a:p>
                      <a:r>
                        <a:rPr lang="en-US" dirty="0" smtClean="0"/>
                        <a:t>1958</a:t>
                      </a:r>
                      <a:endParaRPr lang="en-GB" dirty="0"/>
                    </a:p>
                  </a:txBody>
                  <a:tcPr/>
                </a:tc>
                <a:tc>
                  <a:txBody>
                    <a:bodyPr/>
                    <a:lstStyle/>
                    <a:p>
                      <a:r>
                        <a:rPr lang="en-US" dirty="0" smtClean="0"/>
                        <a:t>Hungarian</a:t>
                      </a:r>
                      <a:endParaRPr lang="en-GB" dirty="0"/>
                    </a:p>
                  </a:txBody>
                  <a:tcPr/>
                </a:tc>
                <a:tc>
                  <a:txBody>
                    <a:bodyPr/>
                    <a:lstStyle/>
                    <a:p>
                      <a:r>
                        <a:rPr lang="en-US" dirty="0" smtClean="0"/>
                        <a:t>2349</a:t>
                      </a:r>
                      <a:endParaRPr lang="en-GB" dirty="0"/>
                    </a:p>
                  </a:txBody>
                  <a:tcPr/>
                </a:tc>
                <a:tc>
                  <a:txBody>
                    <a:bodyPr/>
                    <a:lstStyle/>
                    <a:p>
                      <a:r>
                        <a:rPr lang="en-US" dirty="0" smtClean="0"/>
                        <a:t>7-8</a:t>
                      </a:r>
                      <a:endParaRPr lang="en-GB" dirty="0"/>
                    </a:p>
                  </a:txBody>
                  <a:tcPr/>
                </a:tc>
                <a:tc>
                  <a:txBody>
                    <a:bodyPr/>
                    <a:lstStyle/>
                    <a:p>
                      <a:r>
                        <a:rPr lang="en-US" dirty="0" smtClean="0"/>
                        <a:t>58.7</a:t>
                      </a:r>
                      <a:endParaRPr lang="en-GB" dirty="0"/>
                    </a:p>
                  </a:txBody>
                  <a:tcPr/>
                </a:tc>
              </a:tr>
            </a:tbl>
          </a:graphicData>
        </a:graphic>
      </p:graphicFrame>
      <p:sp>
        <p:nvSpPr>
          <p:cNvPr id="4" name="Slide Number Placeholder 3"/>
          <p:cNvSpPr>
            <a:spLocks noGrp="1"/>
          </p:cNvSpPr>
          <p:nvPr>
            <p:ph type="sldNum" sz="quarter" idx="12"/>
          </p:nvPr>
        </p:nvSpPr>
        <p:spPr/>
        <p:txBody>
          <a:bodyPr/>
          <a:lstStyle/>
          <a:p>
            <a:fld id="{C2A528D2-C80C-4AF3-8AC4-658BA17FCD3E}" type="slidenum">
              <a:rPr lang="en-GB" smtClean="0"/>
              <a:pPr/>
              <a:t>29</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6"/>
                                        </p:tgtEl>
                                      </p:cBhvr>
                                    </p:animEffect>
                                    <p:animScale>
                                      <p:cBhvr>
                                        <p:cTn id="7" dur="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928694"/>
          </a:xfrm>
        </p:spPr>
        <p:txBody>
          <a:bodyPr/>
          <a:lstStyle/>
          <a:p>
            <a:pPr algn="ctr"/>
            <a:r>
              <a:rPr lang="en-US" dirty="0" smtClean="0"/>
              <a:t>Terminologies</a:t>
            </a:r>
            <a:endParaRPr lang="en-GB" dirty="0"/>
          </a:p>
        </p:txBody>
      </p:sp>
      <p:sp>
        <p:nvSpPr>
          <p:cNvPr id="3" name="Content Placeholder 2"/>
          <p:cNvSpPr>
            <a:spLocks noGrp="1"/>
          </p:cNvSpPr>
          <p:nvPr>
            <p:ph idx="1"/>
          </p:nvPr>
        </p:nvSpPr>
        <p:spPr>
          <a:xfrm>
            <a:off x="457200" y="1142984"/>
            <a:ext cx="8229600" cy="5429288"/>
          </a:xfrm>
        </p:spPr>
        <p:txBody>
          <a:bodyPr>
            <a:normAutofit lnSpcReduction="10000"/>
          </a:bodyPr>
          <a:lstStyle/>
          <a:p>
            <a:pPr algn="just"/>
            <a:r>
              <a:rPr lang="en-US" dirty="0" smtClean="0"/>
              <a:t>Overjet- </a:t>
            </a:r>
            <a:r>
              <a:rPr lang="en-GB" sz="2400" dirty="0" smtClean="0"/>
              <a:t>extension of the incisal or buccal cusp ridges of the upper teeth labially or buccally to the incisal margins and ridges of the lower teeth when the jaws are closed normally</a:t>
            </a:r>
            <a:r>
              <a:rPr lang="en-GB" dirty="0" smtClean="0"/>
              <a:t>.</a:t>
            </a:r>
            <a:endParaRPr lang="en-US" dirty="0" smtClean="0"/>
          </a:p>
          <a:p>
            <a:endParaRPr lang="en-US" dirty="0" smtClean="0"/>
          </a:p>
          <a:p>
            <a:r>
              <a:rPr lang="en-US" dirty="0" smtClean="0"/>
              <a:t>Overbite-</a:t>
            </a:r>
            <a:r>
              <a:rPr lang="en-GB" sz="2600" dirty="0" smtClean="0"/>
              <a:t>the extension of the upper incisor teeth over the lower ones vertically when the opposing posterior teeth are in contact.</a:t>
            </a:r>
            <a:endParaRPr lang="en-US" sz="2600" dirty="0" smtClean="0"/>
          </a:p>
          <a:p>
            <a:endParaRPr lang="en-US" dirty="0" smtClean="0"/>
          </a:p>
          <a:p>
            <a:r>
              <a:rPr lang="en-US" dirty="0" smtClean="0"/>
              <a:t>Crossbite-</a:t>
            </a:r>
            <a:r>
              <a:rPr lang="en-GB" sz="2800" dirty="0" smtClean="0"/>
              <a:t>malocclusion in which the mandibular teeth are in buccal version (or complete lingual version in posterior segments) to the maxillary teeth. </a:t>
            </a:r>
            <a:r>
              <a:rPr lang="en-GB" dirty="0" smtClean="0"/>
              <a:t/>
            </a:r>
            <a:br>
              <a:rPr lang="en-GB" dirty="0" smtClean="0"/>
            </a:br>
            <a:endParaRPr lang="en-US"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3</a:t>
            </a:fld>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357158" y="1000108"/>
            <a:ext cx="8572559" cy="3797317"/>
          </a:xfrm>
        </p:spPr>
        <p:txBody>
          <a:bodyPr>
            <a:normAutofit/>
          </a:bodyPr>
          <a:lstStyle/>
          <a:p>
            <a:pPr algn="ctr"/>
            <a:endParaRPr lang="en-US" sz="8800" dirty="0" smtClean="0">
              <a:solidFill>
                <a:srgbClr val="00B0F0"/>
              </a:solidFill>
            </a:endParaRPr>
          </a:p>
          <a:p>
            <a:pPr algn="ctr"/>
            <a:r>
              <a:rPr lang="en-US" sz="8800" dirty="0" smtClean="0">
                <a:solidFill>
                  <a:srgbClr val="00B0F0"/>
                </a:solidFill>
              </a:rPr>
              <a:t>In Indian Scenario</a:t>
            </a:r>
            <a:endParaRPr lang="en-GB" sz="8800" dirty="0">
              <a:solidFill>
                <a:srgbClr val="00B0F0"/>
              </a:solidFill>
            </a:endParaRPr>
          </a:p>
        </p:txBody>
      </p:sp>
      <p:sp>
        <p:nvSpPr>
          <p:cNvPr id="4" name="Slide Number Placeholder 3"/>
          <p:cNvSpPr>
            <a:spLocks noGrp="1"/>
          </p:cNvSpPr>
          <p:nvPr>
            <p:ph type="sldNum" sz="quarter" idx="11"/>
          </p:nvPr>
        </p:nvSpPr>
        <p:spPr/>
        <p:txBody>
          <a:bodyPr/>
          <a:lstStyle/>
          <a:p>
            <a:fld id="{C2A528D2-C80C-4AF3-8AC4-658BA17FCD3E}" type="slidenum">
              <a:rPr lang="en-GB" smtClean="0"/>
              <a:pPr/>
              <a:t>30</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to="" calcmode="lin" valueType="num">
                                      <p:cBhvr>
                                        <p:cTn id="7"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85720" y="357166"/>
            <a:ext cx="8501122" cy="6143668"/>
          </a:xfrm>
        </p:spPr>
        <p:txBody>
          <a:bodyPr/>
          <a:lstStyle/>
          <a:p>
            <a:r>
              <a:rPr lang="en-US" dirty="0" smtClean="0"/>
              <a:t>The prevalence of malocclusion among Indian children has been reported to be as low as 19.6%  in Madras by Miglani D.C et al in 1965 and as high as 90% in Delhi by Sidhu S.S in 1968. </a:t>
            </a:r>
          </a:p>
          <a:p>
            <a:pPr>
              <a:buNone/>
            </a:pPr>
            <a:r>
              <a:rPr lang="en-US" dirty="0" smtClean="0"/>
              <a:t>   India exhibit a low incidence of variation in molar relation both in the mesial and distal relationship. </a:t>
            </a:r>
          </a:p>
          <a:p>
            <a:pPr>
              <a:buNone/>
            </a:pPr>
            <a:r>
              <a:rPr lang="en-US" dirty="0" smtClean="0"/>
              <a:t>  Class 111 malocclusion is also much less prevalent in India compared to USA, Netherlands and Kenya. </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31</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calcmode="lin" valueType="num">
                                      <p:cBhvr>
                                        <p:cTn id="15" dur="500" fill="hold"/>
                                        <p:tgtEl>
                                          <p:spTgt spid="6">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6">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6">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p:cTn id="23" dur="500" fill="hold"/>
                                        <p:tgtEl>
                                          <p:spTgt spid="6">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6">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6">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4104158"/>
          </a:xfrm>
        </p:spPr>
        <p:txBody>
          <a:bodyPr>
            <a:normAutofit/>
          </a:bodyPr>
          <a:lstStyle/>
          <a:p>
            <a:pPr algn="ctr"/>
            <a:r>
              <a:rPr lang="en-US" sz="4800" b="1" dirty="0" smtClean="0">
                <a:solidFill>
                  <a:srgbClr val="00B0F0"/>
                </a:solidFill>
                <a:effectLst/>
              </a:rPr>
              <a:t>Studies Conducted among Indian Children to determine Prevalence of Malocclusion</a:t>
            </a:r>
            <a:r>
              <a:rPr lang="en-GB" sz="4800" b="1" dirty="0" smtClean="0">
                <a:effectLst/>
              </a:rPr>
              <a:t/>
            </a:r>
            <a:br>
              <a:rPr lang="en-GB" sz="4800" b="1" dirty="0" smtClean="0">
                <a:effectLst/>
              </a:rPr>
            </a:br>
            <a:endParaRPr lang="en-GB" sz="4800" b="1" dirty="0">
              <a:effectLst/>
            </a:endParaRPr>
          </a:p>
        </p:txBody>
      </p:sp>
      <p:sp>
        <p:nvSpPr>
          <p:cNvPr id="4" name="Slide Number Placeholder 3"/>
          <p:cNvSpPr>
            <a:spLocks noGrp="1"/>
          </p:cNvSpPr>
          <p:nvPr>
            <p:ph type="sldNum" sz="quarter" idx="12"/>
          </p:nvPr>
        </p:nvSpPr>
        <p:spPr/>
        <p:txBody>
          <a:bodyPr/>
          <a:lstStyle/>
          <a:p>
            <a:fld id="{C2A528D2-C80C-4AF3-8AC4-658BA17FCD3E}" type="slidenum">
              <a:rPr lang="en-GB" smtClean="0"/>
              <a:pPr/>
              <a:t>32</a:t>
            </a:fld>
            <a:endParaRPr lang="en-GB"/>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71470" y="500042"/>
          <a:ext cx="8072495" cy="5857915"/>
        </p:xfrm>
        <a:graphic>
          <a:graphicData uri="http://schemas.openxmlformats.org/drawingml/2006/table">
            <a:tbl>
              <a:tblPr firstRow="1" bandRow="1">
                <a:tableStyleId>{5C22544A-7EE6-4342-B048-85BDC9FD1C3A}</a:tableStyleId>
              </a:tblPr>
              <a:tblGrid>
                <a:gridCol w="1614499"/>
                <a:gridCol w="1614499"/>
                <a:gridCol w="1614499"/>
                <a:gridCol w="1614499"/>
                <a:gridCol w="1614499"/>
              </a:tblGrid>
              <a:tr h="1171583">
                <a:tc>
                  <a:txBody>
                    <a:bodyPr/>
                    <a:lstStyle/>
                    <a:p>
                      <a:r>
                        <a:rPr lang="en-US" dirty="0" smtClean="0"/>
                        <a:t>Authors</a:t>
                      </a:r>
                      <a:endParaRPr lang="en-GB" dirty="0"/>
                    </a:p>
                  </a:txBody>
                  <a:tcPr/>
                </a:tc>
                <a:tc>
                  <a:txBody>
                    <a:bodyPr/>
                    <a:lstStyle/>
                    <a:p>
                      <a:r>
                        <a:rPr lang="en-US" dirty="0" smtClean="0"/>
                        <a:t>Year</a:t>
                      </a:r>
                      <a:endParaRPr lang="en-GB" dirty="0"/>
                    </a:p>
                  </a:txBody>
                  <a:tcPr/>
                </a:tc>
                <a:tc>
                  <a:txBody>
                    <a:bodyPr/>
                    <a:lstStyle/>
                    <a:p>
                      <a:r>
                        <a:rPr lang="en-US" dirty="0" smtClean="0"/>
                        <a:t>Sample</a:t>
                      </a:r>
                      <a:endParaRPr lang="en-GB" dirty="0"/>
                    </a:p>
                  </a:txBody>
                  <a:tcPr/>
                </a:tc>
                <a:tc>
                  <a:txBody>
                    <a:bodyPr/>
                    <a:lstStyle/>
                    <a:p>
                      <a:r>
                        <a:rPr lang="en-US" dirty="0" smtClean="0"/>
                        <a:t>Region</a:t>
                      </a:r>
                      <a:endParaRPr lang="en-GB" dirty="0"/>
                    </a:p>
                  </a:txBody>
                  <a:tcPr/>
                </a:tc>
                <a:tc>
                  <a:txBody>
                    <a:bodyPr/>
                    <a:lstStyle/>
                    <a:p>
                      <a:r>
                        <a:rPr lang="en-US" dirty="0" smtClean="0"/>
                        <a:t>Prevalence</a:t>
                      </a:r>
                      <a:endParaRPr lang="en-GB" dirty="0"/>
                    </a:p>
                  </a:txBody>
                  <a:tcPr/>
                </a:tc>
              </a:tr>
              <a:tr h="1171583">
                <a:tc>
                  <a:txBody>
                    <a:bodyPr/>
                    <a:lstStyle/>
                    <a:p>
                      <a:r>
                        <a:rPr lang="en-US" dirty="0" err="1" smtClean="0"/>
                        <a:t>Shourie</a:t>
                      </a:r>
                      <a:endParaRPr lang="en-GB" dirty="0"/>
                    </a:p>
                  </a:txBody>
                  <a:tcPr/>
                </a:tc>
                <a:tc>
                  <a:txBody>
                    <a:bodyPr/>
                    <a:lstStyle/>
                    <a:p>
                      <a:r>
                        <a:rPr lang="en-US" dirty="0" smtClean="0"/>
                        <a:t>1942</a:t>
                      </a:r>
                      <a:endParaRPr lang="en-GB" dirty="0"/>
                    </a:p>
                  </a:txBody>
                  <a:tcPr/>
                </a:tc>
                <a:tc>
                  <a:txBody>
                    <a:bodyPr/>
                    <a:lstStyle/>
                    <a:p>
                      <a:r>
                        <a:rPr lang="en-US" dirty="0" smtClean="0"/>
                        <a:t>13-16</a:t>
                      </a:r>
                      <a:endParaRPr lang="en-GB" dirty="0"/>
                    </a:p>
                  </a:txBody>
                  <a:tcPr/>
                </a:tc>
                <a:tc>
                  <a:txBody>
                    <a:bodyPr/>
                    <a:lstStyle/>
                    <a:p>
                      <a:r>
                        <a:rPr lang="en-US" dirty="0" smtClean="0"/>
                        <a:t>Punjab</a:t>
                      </a:r>
                      <a:endParaRPr lang="en-GB" dirty="0"/>
                    </a:p>
                  </a:txBody>
                  <a:tcPr/>
                </a:tc>
                <a:tc>
                  <a:txBody>
                    <a:bodyPr/>
                    <a:lstStyle/>
                    <a:p>
                      <a:r>
                        <a:rPr lang="en-US" dirty="0" smtClean="0"/>
                        <a:t>50%</a:t>
                      </a:r>
                      <a:endParaRPr lang="en-GB" dirty="0"/>
                    </a:p>
                  </a:txBody>
                  <a:tcPr/>
                </a:tc>
              </a:tr>
              <a:tr h="1171583">
                <a:tc>
                  <a:txBody>
                    <a:bodyPr/>
                    <a:lstStyle/>
                    <a:p>
                      <a:r>
                        <a:rPr lang="en-US" dirty="0" err="1" smtClean="0"/>
                        <a:t>Shaikh</a:t>
                      </a:r>
                      <a:endParaRPr lang="en-GB" dirty="0"/>
                    </a:p>
                  </a:txBody>
                  <a:tcPr/>
                </a:tc>
                <a:tc>
                  <a:txBody>
                    <a:bodyPr/>
                    <a:lstStyle/>
                    <a:p>
                      <a:r>
                        <a:rPr lang="en-US" dirty="0" smtClean="0"/>
                        <a:t>1960</a:t>
                      </a:r>
                      <a:endParaRPr lang="en-GB" dirty="0"/>
                    </a:p>
                  </a:txBody>
                  <a:tcPr/>
                </a:tc>
                <a:tc>
                  <a:txBody>
                    <a:bodyPr/>
                    <a:lstStyle/>
                    <a:p>
                      <a:r>
                        <a:rPr lang="en-US" dirty="0" smtClean="0"/>
                        <a:t>6-13</a:t>
                      </a:r>
                      <a:endParaRPr lang="en-GB" dirty="0"/>
                    </a:p>
                  </a:txBody>
                  <a:tcPr/>
                </a:tc>
                <a:tc>
                  <a:txBody>
                    <a:bodyPr/>
                    <a:lstStyle/>
                    <a:p>
                      <a:r>
                        <a:rPr lang="en-US" dirty="0" smtClean="0"/>
                        <a:t>Bombay</a:t>
                      </a:r>
                      <a:endParaRPr lang="en-GB" dirty="0"/>
                    </a:p>
                  </a:txBody>
                  <a:tcPr/>
                </a:tc>
                <a:tc>
                  <a:txBody>
                    <a:bodyPr/>
                    <a:lstStyle/>
                    <a:p>
                      <a:r>
                        <a:rPr lang="en-US" dirty="0" smtClean="0"/>
                        <a:t>68%</a:t>
                      </a:r>
                      <a:endParaRPr lang="en-GB" dirty="0"/>
                    </a:p>
                  </a:txBody>
                  <a:tcPr/>
                </a:tc>
              </a:tr>
              <a:tr h="1171583">
                <a:tc>
                  <a:txBody>
                    <a:bodyPr/>
                    <a:lstStyle/>
                    <a:p>
                      <a:r>
                        <a:rPr lang="en-US" dirty="0" smtClean="0"/>
                        <a:t>Miglani</a:t>
                      </a:r>
                      <a:endParaRPr lang="en-GB" dirty="0"/>
                    </a:p>
                  </a:txBody>
                  <a:tcPr/>
                </a:tc>
                <a:tc>
                  <a:txBody>
                    <a:bodyPr/>
                    <a:lstStyle/>
                    <a:p>
                      <a:r>
                        <a:rPr lang="en-US" dirty="0" smtClean="0"/>
                        <a:t>1963</a:t>
                      </a:r>
                      <a:endParaRPr lang="en-GB" dirty="0"/>
                    </a:p>
                  </a:txBody>
                  <a:tcPr/>
                </a:tc>
                <a:tc>
                  <a:txBody>
                    <a:bodyPr/>
                    <a:lstStyle/>
                    <a:p>
                      <a:r>
                        <a:rPr lang="en-US" dirty="0" smtClean="0"/>
                        <a:t>15-25</a:t>
                      </a:r>
                      <a:endParaRPr lang="en-GB" dirty="0"/>
                    </a:p>
                  </a:txBody>
                  <a:tcPr/>
                </a:tc>
                <a:tc>
                  <a:txBody>
                    <a:bodyPr/>
                    <a:lstStyle/>
                    <a:p>
                      <a:r>
                        <a:rPr lang="en-US" dirty="0" smtClean="0"/>
                        <a:t>Madras</a:t>
                      </a:r>
                      <a:endParaRPr lang="en-GB" dirty="0"/>
                    </a:p>
                  </a:txBody>
                  <a:tcPr/>
                </a:tc>
                <a:tc>
                  <a:txBody>
                    <a:bodyPr/>
                    <a:lstStyle/>
                    <a:p>
                      <a:r>
                        <a:rPr lang="en-US" dirty="0" smtClean="0"/>
                        <a:t>19.6%</a:t>
                      </a:r>
                      <a:endParaRPr lang="en-GB" dirty="0"/>
                    </a:p>
                  </a:txBody>
                  <a:tcPr/>
                </a:tc>
              </a:tr>
              <a:tr h="1171583">
                <a:tc>
                  <a:txBody>
                    <a:bodyPr/>
                    <a:lstStyle/>
                    <a:p>
                      <a:r>
                        <a:rPr lang="en-US" dirty="0" err="1" smtClean="0"/>
                        <a:t>Shaikh</a:t>
                      </a:r>
                      <a:r>
                        <a:rPr lang="en-US" dirty="0" smtClean="0"/>
                        <a:t> &amp;Desai</a:t>
                      </a:r>
                      <a:endParaRPr lang="en-GB" dirty="0"/>
                    </a:p>
                  </a:txBody>
                  <a:tcPr/>
                </a:tc>
                <a:tc>
                  <a:txBody>
                    <a:bodyPr/>
                    <a:lstStyle/>
                    <a:p>
                      <a:r>
                        <a:rPr lang="en-US" dirty="0" smtClean="0"/>
                        <a:t>1966</a:t>
                      </a:r>
                      <a:endParaRPr lang="en-GB" dirty="0"/>
                    </a:p>
                  </a:txBody>
                  <a:tcPr/>
                </a:tc>
                <a:tc>
                  <a:txBody>
                    <a:bodyPr/>
                    <a:lstStyle/>
                    <a:p>
                      <a:r>
                        <a:rPr lang="en-US" dirty="0" smtClean="0"/>
                        <a:t>7-21</a:t>
                      </a:r>
                      <a:endParaRPr lang="en-GB" dirty="0"/>
                    </a:p>
                  </a:txBody>
                  <a:tcPr/>
                </a:tc>
                <a:tc>
                  <a:txBody>
                    <a:bodyPr/>
                    <a:lstStyle/>
                    <a:p>
                      <a:r>
                        <a:rPr lang="en-US" dirty="0" smtClean="0"/>
                        <a:t>Bombay</a:t>
                      </a:r>
                      <a:endParaRPr lang="en-GB" dirty="0"/>
                    </a:p>
                  </a:txBody>
                  <a:tcPr/>
                </a:tc>
                <a:tc>
                  <a:txBody>
                    <a:bodyPr/>
                    <a:lstStyle/>
                    <a:p>
                      <a:r>
                        <a:rPr lang="en-US" dirty="0" smtClean="0"/>
                        <a:t>72.9%</a:t>
                      </a:r>
                      <a:endParaRPr lang="en-GB" dirty="0"/>
                    </a:p>
                  </a:txBody>
                  <a:tcPr/>
                </a:tc>
              </a:tr>
            </a:tbl>
          </a:graphicData>
        </a:graphic>
      </p:graphicFrame>
      <p:sp>
        <p:nvSpPr>
          <p:cNvPr id="4" name="Slide Number Placeholder 3"/>
          <p:cNvSpPr>
            <a:spLocks noGrp="1"/>
          </p:cNvSpPr>
          <p:nvPr>
            <p:ph type="sldNum" sz="quarter" idx="12"/>
          </p:nvPr>
        </p:nvSpPr>
        <p:spPr/>
        <p:txBody>
          <a:bodyPr/>
          <a:lstStyle/>
          <a:p>
            <a:fld id="{C2A528D2-C80C-4AF3-8AC4-658BA17FCD3E}" type="slidenum">
              <a:rPr lang="en-GB" smtClean="0"/>
              <a:pPr/>
              <a:t>33</a:t>
            </a:fld>
            <a:endParaRPr lang="en-GB"/>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28596" y="285728"/>
          <a:ext cx="8229600" cy="6286542"/>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104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Authors</a:t>
                      </a:r>
                      <a:endParaRPr lang="en-GB" dirty="0" smtClean="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Year</a:t>
                      </a:r>
                      <a:endParaRPr lang="en-GB" dirty="0" smtClean="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Sample</a:t>
                      </a:r>
                      <a:endParaRPr lang="en-GB" dirty="0" smtClean="0"/>
                    </a:p>
                    <a:p>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Region</a:t>
                      </a:r>
                      <a:endParaRPr lang="en-GB" dirty="0" smtClean="0"/>
                    </a:p>
                    <a:p>
                      <a:endParaRPr lang="en-GB" dirty="0"/>
                    </a:p>
                  </a:txBody>
                  <a:tcPr/>
                </a:tc>
                <a:tc>
                  <a:txBody>
                    <a:bodyPr/>
                    <a:lstStyle/>
                    <a:p>
                      <a:r>
                        <a:rPr lang="en-US" dirty="0" smtClean="0"/>
                        <a:t>Prevalence</a:t>
                      </a:r>
                      <a:endParaRPr lang="en-GB" dirty="0"/>
                    </a:p>
                  </a:txBody>
                  <a:tcPr/>
                </a:tc>
              </a:tr>
              <a:tr h="1047757">
                <a:tc>
                  <a:txBody>
                    <a:bodyPr/>
                    <a:lstStyle/>
                    <a:p>
                      <a:r>
                        <a:rPr lang="en-US" dirty="0" smtClean="0"/>
                        <a:t>Sidhu</a:t>
                      </a:r>
                      <a:endParaRPr lang="en-GB" dirty="0"/>
                    </a:p>
                  </a:txBody>
                  <a:tcPr/>
                </a:tc>
                <a:tc>
                  <a:txBody>
                    <a:bodyPr/>
                    <a:lstStyle/>
                    <a:p>
                      <a:r>
                        <a:rPr lang="en-US" dirty="0" smtClean="0"/>
                        <a:t>1968</a:t>
                      </a:r>
                      <a:endParaRPr lang="en-GB" dirty="0"/>
                    </a:p>
                  </a:txBody>
                  <a:tcPr/>
                </a:tc>
                <a:tc>
                  <a:txBody>
                    <a:bodyPr/>
                    <a:lstStyle/>
                    <a:p>
                      <a:r>
                        <a:rPr lang="en-US" dirty="0" smtClean="0"/>
                        <a:t>6-30</a:t>
                      </a:r>
                      <a:endParaRPr lang="en-GB" dirty="0"/>
                    </a:p>
                  </a:txBody>
                  <a:tcPr/>
                </a:tc>
                <a:tc>
                  <a:txBody>
                    <a:bodyPr/>
                    <a:lstStyle/>
                    <a:p>
                      <a:r>
                        <a:rPr lang="en-US" dirty="0" smtClean="0"/>
                        <a:t>Delhi</a:t>
                      </a:r>
                      <a:endParaRPr lang="en-GB" dirty="0"/>
                    </a:p>
                  </a:txBody>
                  <a:tcPr/>
                </a:tc>
                <a:tc>
                  <a:txBody>
                    <a:bodyPr/>
                    <a:lstStyle/>
                    <a:p>
                      <a:r>
                        <a:rPr lang="en-US" dirty="0" smtClean="0"/>
                        <a:t>90%</a:t>
                      </a:r>
                      <a:endParaRPr lang="en-GB" dirty="0"/>
                    </a:p>
                  </a:txBody>
                  <a:tcPr/>
                </a:tc>
              </a:tr>
              <a:tr h="1047757">
                <a:tc>
                  <a:txBody>
                    <a:bodyPr/>
                    <a:lstStyle/>
                    <a:p>
                      <a:r>
                        <a:rPr lang="en-US" dirty="0" smtClean="0"/>
                        <a:t>Jacob</a:t>
                      </a:r>
                      <a:endParaRPr lang="en-GB" dirty="0"/>
                    </a:p>
                  </a:txBody>
                  <a:tcPr/>
                </a:tc>
                <a:tc>
                  <a:txBody>
                    <a:bodyPr/>
                    <a:lstStyle/>
                    <a:p>
                      <a:r>
                        <a:rPr lang="en-US" dirty="0" smtClean="0"/>
                        <a:t>1969</a:t>
                      </a:r>
                      <a:endParaRPr lang="en-GB" dirty="0"/>
                    </a:p>
                  </a:txBody>
                  <a:tcPr/>
                </a:tc>
                <a:tc>
                  <a:txBody>
                    <a:bodyPr/>
                    <a:lstStyle/>
                    <a:p>
                      <a:r>
                        <a:rPr lang="en-US" dirty="0" smtClean="0"/>
                        <a:t>12-15</a:t>
                      </a:r>
                      <a:endParaRPr lang="en-GB" dirty="0"/>
                    </a:p>
                  </a:txBody>
                  <a:tcPr/>
                </a:tc>
                <a:tc>
                  <a:txBody>
                    <a:bodyPr/>
                    <a:lstStyle/>
                    <a:p>
                      <a:r>
                        <a:rPr lang="en-US" dirty="0" smtClean="0"/>
                        <a:t>Trivandrum</a:t>
                      </a:r>
                      <a:endParaRPr lang="en-GB" dirty="0"/>
                    </a:p>
                  </a:txBody>
                  <a:tcPr/>
                </a:tc>
                <a:tc>
                  <a:txBody>
                    <a:bodyPr/>
                    <a:lstStyle/>
                    <a:p>
                      <a:r>
                        <a:rPr lang="en-US" dirty="0" smtClean="0"/>
                        <a:t>44.97%</a:t>
                      </a:r>
                      <a:endParaRPr lang="en-GB" dirty="0"/>
                    </a:p>
                  </a:txBody>
                  <a:tcPr/>
                </a:tc>
              </a:tr>
              <a:tr h="1047757">
                <a:tc>
                  <a:txBody>
                    <a:bodyPr/>
                    <a:lstStyle/>
                    <a:p>
                      <a:r>
                        <a:rPr lang="en-US" dirty="0" smtClean="0"/>
                        <a:t>Nagaraja </a:t>
                      </a:r>
                      <a:r>
                        <a:rPr lang="en-US" dirty="0" err="1" smtClean="0"/>
                        <a:t>Rao</a:t>
                      </a:r>
                      <a:endParaRPr lang="en-GB" dirty="0"/>
                    </a:p>
                  </a:txBody>
                  <a:tcPr/>
                </a:tc>
                <a:tc>
                  <a:txBody>
                    <a:bodyPr/>
                    <a:lstStyle/>
                    <a:p>
                      <a:r>
                        <a:rPr lang="en-US" dirty="0" smtClean="0"/>
                        <a:t>1980</a:t>
                      </a:r>
                      <a:endParaRPr lang="en-GB" dirty="0"/>
                    </a:p>
                  </a:txBody>
                  <a:tcPr/>
                </a:tc>
                <a:tc>
                  <a:txBody>
                    <a:bodyPr/>
                    <a:lstStyle/>
                    <a:p>
                      <a:r>
                        <a:rPr lang="en-US" dirty="0" smtClean="0"/>
                        <a:t>5-15</a:t>
                      </a:r>
                      <a:endParaRPr lang="en-GB" dirty="0"/>
                    </a:p>
                  </a:txBody>
                  <a:tcPr/>
                </a:tc>
                <a:tc>
                  <a:txBody>
                    <a:bodyPr/>
                    <a:lstStyle/>
                    <a:p>
                      <a:r>
                        <a:rPr lang="en-US" dirty="0" smtClean="0"/>
                        <a:t>Bangalore</a:t>
                      </a:r>
                      <a:endParaRPr lang="en-GB" dirty="0"/>
                    </a:p>
                  </a:txBody>
                  <a:tcPr/>
                </a:tc>
                <a:tc>
                  <a:txBody>
                    <a:bodyPr/>
                    <a:lstStyle/>
                    <a:p>
                      <a:r>
                        <a:rPr lang="en-US" dirty="0" smtClean="0"/>
                        <a:t>85.7%</a:t>
                      </a:r>
                      <a:endParaRPr lang="en-GB" dirty="0"/>
                    </a:p>
                  </a:txBody>
                  <a:tcPr/>
                </a:tc>
              </a:tr>
              <a:tr h="1047757">
                <a:tc>
                  <a:txBody>
                    <a:bodyPr/>
                    <a:lstStyle/>
                    <a:p>
                      <a:r>
                        <a:rPr lang="en-US" dirty="0" err="1" smtClean="0"/>
                        <a:t>Jalili</a:t>
                      </a:r>
                      <a:endParaRPr lang="en-GB" dirty="0"/>
                    </a:p>
                  </a:txBody>
                  <a:tcPr/>
                </a:tc>
                <a:tc>
                  <a:txBody>
                    <a:bodyPr/>
                    <a:lstStyle/>
                    <a:p>
                      <a:r>
                        <a:rPr lang="en-US" dirty="0" smtClean="0"/>
                        <a:t>1989</a:t>
                      </a:r>
                      <a:endParaRPr lang="en-GB" dirty="0"/>
                    </a:p>
                  </a:txBody>
                  <a:tcPr/>
                </a:tc>
                <a:tc>
                  <a:txBody>
                    <a:bodyPr/>
                    <a:lstStyle/>
                    <a:p>
                      <a:r>
                        <a:rPr lang="en-US" dirty="0" smtClean="0"/>
                        <a:t>6-14</a:t>
                      </a:r>
                      <a:endParaRPr lang="en-GB" dirty="0"/>
                    </a:p>
                  </a:txBody>
                  <a:tcPr/>
                </a:tc>
                <a:tc>
                  <a:txBody>
                    <a:bodyPr/>
                    <a:lstStyle/>
                    <a:p>
                      <a:r>
                        <a:rPr lang="en-US" dirty="0" smtClean="0"/>
                        <a:t>Mandu district</a:t>
                      </a:r>
                      <a:endParaRPr lang="en-GB" dirty="0"/>
                    </a:p>
                  </a:txBody>
                  <a:tcPr/>
                </a:tc>
                <a:tc>
                  <a:txBody>
                    <a:bodyPr/>
                    <a:lstStyle/>
                    <a:p>
                      <a:r>
                        <a:rPr lang="en-US" dirty="0" smtClean="0"/>
                        <a:t>14.4%</a:t>
                      </a:r>
                      <a:endParaRPr lang="en-GB" dirty="0"/>
                    </a:p>
                  </a:txBody>
                  <a:tcPr/>
                </a:tc>
              </a:tr>
              <a:tr h="1047757">
                <a:tc>
                  <a:txBody>
                    <a:bodyPr/>
                    <a:lstStyle/>
                    <a:p>
                      <a:r>
                        <a:rPr lang="en-US" dirty="0" err="1" smtClean="0"/>
                        <a:t>Kharbanda</a:t>
                      </a:r>
                      <a:endParaRPr lang="en-GB" dirty="0"/>
                    </a:p>
                  </a:txBody>
                  <a:tcPr/>
                </a:tc>
                <a:tc>
                  <a:txBody>
                    <a:bodyPr/>
                    <a:lstStyle/>
                    <a:p>
                      <a:r>
                        <a:rPr lang="en-US" dirty="0" smtClean="0"/>
                        <a:t>1991</a:t>
                      </a:r>
                      <a:endParaRPr lang="en-GB" dirty="0"/>
                    </a:p>
                  </a:txBody>
                  <a:tcPr/>
                </a:tc>
                <a:tc>
                  <a:txBody>
                    <a:bodyPr/>
                    <a:lstStyle/>
                    <a:p>
                      <a:r>
                        <a:rPr lang="en-US" dirty="0" smtClean="0"/>
                        <a:t>5-13</a:t>
                      </a:r>
                      <a:endParaRPr lang="en-GB" dirty="0"/>
                    </a:p>
                  </a:txBody>
                  <a:tcPr/>
                </a:tc>
                <a:tc>
                  <a:txBody>
                    <a:bodyPr/>
                    <a:lstStyle/>
                    <a:p>
                      <a:r>
                        <a:rPr lang="en-US" dirty="0" smtClean="0"/>
                        <a:t>Delhi</a:t>
                      </a:r>
                      <a:endParaRPr lang="en-GB" dirty="0"/>
                    </a:p>
                  </a:txBody>
                  <a:tcPr/>
                </a:tc>
                <a:tc>
                  <a:txBody>
                    <a:bodyPr/>
                    <a:lstStyle/>
                    <a:p>
                      <a:r>
                        <a:rPr lang="en-US" dirty="0" smtClean="0"/>
                        <a:t>10-18%</a:t>
                      </a:r>
                      <a:endParaRPr lang="en-GB" dirty="0"/>
                    </a:p>
                  </a:txBody>
                  <a:tcPr/>
                </a:tc>
              </a:tr>
            </a:tbl>
          </a:graphicData>
        </a:graphic>
      </p:graphicFrame>
      <p:sp>
        <p:nvSpPr>
          <p:cNvPr id="4" name="Slide Number Placeholder 3"/>
          <p:cNvSpPr>
            <a:spLocks noGrp="1"/>
          </p:cNvSpPr>
          <p:nvPr>
            <p:ph type="sldNum" sz="quarter" idx="12"/>
          </p:nvPr>
        </p:nvSpPr>
        <p:spPr/>
        <p:txBody>
          <a:bodyPr/>
          <a:lstStyle/>
          <a:p>
            <a:fld id="{C2A528D2-C80C-4AF3-8AC4-658BA17FCD3E}" type="slidenum">
              <a:rPr lang="en-GB" smtClean="0"/>
              <a:pPr/>
              <a:t>34</a:t>
            </a:fld>
            <a:endParaRPr lang="en-GB"/>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48"/>
          </a:xfrm>
        </p:spPr>
        <p:txBody>
          <a:bodyPr/>
          <a:lstStyle/>
          <a:p>
            <a:pPr algn="ctr"/>
            <a:r>
              <a:rPr lang="en-US" dirty="0" smtClean="0"/>
              <a:t>Types of malocclusion</a:t>
            </a:r>
            <a:endParaRPr lang="en-GB" dirty="0"/>
          </a:p>
        </p:txBody>
      </p:sp>
      <p:sp>
        <p:nvSpPr>
          <p:cNvPr id="3" name="Content Placeholder 2"/>
          <p:cNvSpPr>
            <a:spLocks noGrp="1"/>
          </p:cNvSpPr>
          <p:nvPr>
            <p:ph idx="1"/>
          </p:nvPr>
        </p:nvSpPr>
        <p:spPr>
          <a:xfrm>
            <a:off x="457200" y="1214422"/>
            <a:ext cx="8229600" cy="5286412"/>
          </a:xfrm>
        </p:spPr>
        <p:txBody>
          <a:bodyPr>
            <a:normAutofit/>
          </a:bodyPr>
          <a:lstStyle/>
          <a:p>
            <a:pPr>
              <a:buNone/>
            </a:pPr>
            <a:r>
              <a:rPr lang="en-US" i="1" dirty="0" smtClean="0"/>
              <a:t>  Malocclusion can be broadly divided into</a:t>
            </a:r>
            <a:r>
              <a:rPr lang="en-US" dirty="0" smtClean="0"/>
              <a:t>:</a:t>
            </a:r>
          </a:p>
          <a:p>
            <a:endParaRPr lang="en-US" b="1" dirty="0" smtClean="0"/>
          </a:p>
          <a:p>
            <a:r>
              <a:rPr lang="en-US" b="1" dirty="0" smtClean="0"/>
              <a:t>Intra arch </a:t>
            </a:r>
            <a:r>
              <a:rPr lang="en-US" dirty="0" smtClean="0"/>
              <a:t>malocclusion- that include variation in individual tooth position and malocclusion affecting a group of teeth within an arch.</a:t>
            </a:r>
          </a:p>
          <a:p>
            <a:endParaRPr lang="en-US" dirty="0" smtClean="0"/>
          </a:p>
          <a:p>
            <a:r>
              <a:rPr lang="en-US" b="1" dirty="0" smtClean="0"/>
              <a:t>Inter arch- </a:t>
            </a:r>
            <a:r>
              <a:rPr lang="en-US" dirty="0" smtClean="0"/>
              <a:t>malocclusion that compromises of malrelation of dental arches to one another upon skeletal bony bases which may themselves be normally related.</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35</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00042"/>
            <a:ext cx="8401080" cy="6000792"/>
          </a:xfrm>
        </p:spPr>
        <p:txBody>
          <a:bodyPr/>
          <a:lstStyle/>
          <a:p>
            <a:r>
              <a:rPr lang="en-US" b="1" dirty="0" smtClean="0"/>
              <a:t>Skeletal malocclusion- </a:t>
            </a:r>
            <a:r>
              <a:rPr lang="en-US" sz="2800" dirty="0" smtClean="0"/>
              <a:t>which involves the underlying bony bases.</a:t>
            </a:r>
          </a:p>
          <a:p>
            <a:endParaRPr lang="en-GB" sz="2800"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36</a:t>
            </a:fld>
            <a:endParaRPr lang="en-GB" dirty="0"/>
          </a:p>
        </p:txBody>
      </p:sp>
      <p:pic>
        <p:nvPicPr>
          <p:cNvPr id="52225" name="Picture 1" descr="C:\Documents and Settings\mohammad.PC133913961175\Desktop\mals1b.gif"/>
          <p:cNvPicPr>
            <a:picLocks noChangeAspect="1" noChangeArrowheads="1"/>
          </p:cNvPicPr>
          <p:nvPr/>
        </p:nvPicPr>
        <p:blipFill>
          <a:blip r:embed="rId2"/>
          <a:srcRect/>
          <a:stretch>
            <a:fillRect/>
          </a:stretch>
        </p:blipFill>
        <p:spPr bwMode="auto">
          <a:xfrm>
            <a:off x="571472" y="1714488"/>
            <a:ext cx="2466975" cy="18383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85720" y="3500438"/>
            <a:ext cx="3286148" cy="1015663"/>
          </a:xfrm>
          <a:prstGeom prst="rect">
            <a:avLst/>
          </a:prstGeom>
        </p:spPr>
        <p:txBody>
          <a:bodyPr wrap="square">
            <a:spAutoFit/>
          </a:bodyPr>
          <a:lstStyle/>
          <a:p>
            <a:r>
              <a:rPr lang="en-GB" sz="2000" dirty="0" smtClean="0"/>
              <a:t>A skeletal malocclusion occurs when the upper and lower jaws don't line up correctly.</a:t>
            </a:r>
            <a:endParaRPr lang="en-GB" sz="2000" dirty="0"/>
          </a:p>
        </p:txBody>
      </p:sp>
      <p:sp>
        <p:nvSpPr>
          <p:cNvPr id="6" name="Rectangle 5"/>
          <p:cNvSpPr/>
          <p:nvPr/>
        </p:nvSpPr>
        <p:spPr>
          <a:xfrm>
            <a:off x="285720" y="4500570"/>
            <a:ext cx="3143272" cy="1015663"/>
          </a:xfrm>
          <a:prstGeom prst="rect">
            <a:avLst/>
          </a:prstGeom>
        </p:spPr>
        <p:txBody>
          <a:bodyPr wrap="square">
            <a:spAutoFit/>
          </a:bodyPr>
          <a:lstStyle/>
          <a:p>
            <a:r>
              <a:rPr lang="en-GB" sz="2000" dirty="0" smtClean="0"/>
              <a:t>Overbite: Upper jaw protrudes or lower jaw recedes (or both).</a:t>
            </a:r>
            <a:endParaRPr lang="en-GB" sz="2000" dirty="0"/>
          </a:p>
        </p:txBody>
      </p:sp>
      <p:pic>
        <p:nvPicPr>
          <p:cNvPr id="52227" name="Picture 3" descr="C:\Documents and Settings\mohammad.PC133913961175\Desktop\mals2b.gif"/>
          <p:cNvPicPr>
            <a:picLocks noChangeAspect="1" noChangeArrowheads="1"/>
          </p:cNvPicPr>
          <p:nvPr/>
        </p:nvPicPr>
        <p:blipFill>
          <a:blip r:embed="rId3"/>
          <a:srcRect/>
          <a:stretch>
            <a:fillRect/>
          </a:stretch>
        </p:blipFill>
        <p:spPr bwMode="auto">
          <a:xfrm>
            <a:off x="5715008" y="1571612"/>
            <a:ext cx="2909006" cy="2214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5715008" y="3857628"/>
            <a:ext cx="2784119" cy="707886"/>
          </a:xfrm>
          <a:prstGeom prst="rect">
            <a:avLst/>
          </a:prstGeom>
        </p:spPr>
        <p:txBody>
          <a:bodyPr wrap="square">
            <a:spAutoFit/>
          </a:bodyPr>
          <a:lstStyle/>
          <a:p>
            <a:r>
              <a:rPr lang="en-GB" sz="2000" dirty="0" smtClean="0"/>
              <a:t>Underbite: Lower jaw protrudes.</a:t>
            </a:r>
            <a:endParaRPr lang="en-GB" sz="2000"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215106"/>
          </a:xfrm>
        </p:spPr>
        <p:txBody>
          <a:bodyPr>
            <a:normAutofit/>
          </a:bodyPr>
          <a:lstStyle/>
          <a:p>
            <a:r>
              <a:rPr lang="en-US" b="1" dirty="0" smtClean="0"/>
              <a:t>Intra arch malocclusion- </a:t>
            </a:r>
            <a:r>
              <a:rPr lang="en-US" dirty="0" smtClean="0"/>
              <a:t>can include condition like spacing or crowding.</a:t>
            </a:r>
          </a:p>
          <a:p>
            <a:pPr>
              <a:buNone/>
            </a:pPr>
            <a:r>
              <a:rPr lang="en-US" dirty="0" smtClean="0"/>
              <a:t>   Some commonly seen individual malpositions:</a:t>
            </a:r>
          </a:p>
          <a:p>
            <a:endParaRPr lang="en-US" b="1" dirty="0" smtClean="0"/>
          </a:p>
          <a:p>
            <a:pPr>
              <a:buNone/>
            </a:pPr>
            <a:r>
              <a:rPr lang="en-US" b="1" dirty="0" smtClean="0">
                <a:latin typeface="Blackadder ITC" pitchFamily="82" charset="0"/>
              </a:rPr>
              <a:t>Distal inclination – </a:t>
            </a:r>
            <a:r>
              <a:rPr lang="en-US" b="1" dirty="0" smtClean="0"/>
              <a:t>crown of the tooth </a:t>
            </a:r>
          </a:p>
          <a:p>
            <a:pPr>
              <a:buNone/>
            </a:pPr>
            <a:r>
              <a:rPr lang="en-US" b="1" dirty="0" smtClean="0"/>
              <a:t>is tilted.</a:t>
            </a:r>
          </a:p>
          <a:p>
            <a:pPr>
              <a:buNone/>
            </a:pPr>
            <a:endParaRPr lang="en-US" b="1" dirty="0" smtClean="0">
              <a:latin typeface="Blackadder ITC" pitchFamily="82" charset="0"/>
            </a:endParaRPr>
          </a:p>
          <a:p>
            <a:pPr>
              <a:buNone/>
            </a:pPr>
            <a:r>
              <a:rPr lang="en-US" b="1" dirty="0" smtClean="0">
                <a:latin typeface="Blackadder ITC" pitchFamily="82" charset="0"/>
              </a:rPr>
              <a:t>Mesial inclination</a:t>
            </a:r>
          </a:p>
          <a:p>
            <a:pPr>
              <a:buNone/>
            </a:pPr>
            <a:endParaRPr lang="en-US" b="1" dirty="0" smtClean="0">
              <a:latin typeface="Blackadder ITC" pitchFamily="82" charset="0"/>
            </a:endParaRPr>
          </a:p>
          <a:p>
            <a:pPr>
              <a:buNone/>
            </a:pPr>
            <a:r>
              <a:rPr lang="en-US" b="1" dirty="0" smtClean="0">
                <a:latin typeface="Blackadder ITC" pitchFamily="82" charset="0"/>
              </a:rPr>
              <a:t>Lingual inclination</a:t>
            </a:r>
          </a:p>
          <a:p>
            <a:pPr>
              <a:buNone/>
            </a:pPr>
            <a:endParaRPr lang="en-US" b="1" dirty="0" smtClean="0">
              <a:latin typeface="Blackadder ITC" pitchFamily="82" charset="0"/>
            </a:endParaRPr>
          </a:p>
          <a:p>
            <a:pPr>
              <a:buNone/>
            </a:pPr>
            <a:r>
              <a:rPr lang="en-US" b="1" dirty="0" smtClean="0">
                <a:latin typeface="Blackadder ITC" pitchFamily="82" charset="0"/>
              </a:rPr>
              <a:t>Buccal inclination</a:t>
            </a:r>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37</a:t>
            </a:fld>
            <a:endParaRPr lang="en-GB" dirty="0"/>
          </a:p>
        </p:txBody>
      </p:sp>
      <p:pic>
        <p:nvPicPr>
          <p:cNvPr id="1027" name="Picture 3" descr="C:\Documents and Settings\mohammad.PC133913961175\Desktop\pg7.gif"/>
          <p:cNvPicPr>
            <a:picLocks noChangeAspect="1" noChangeArrowheads="1"/>
          </p:cNvPicPr>
          <p:nvPr/>
        </p:nvPicPr>
        <p:blipFill>
          <a:blip r:embed="rId2"/>
          <a:srcRect/>
          <a:stretch>
            <a:fillRect/>
          </a:stretch>
        </p:blipFill>
        <p:spPr bwMode="auto">
          <a:xfrm>
            <a:off x="6429388" y="2214554"/>
            <a:ext cx="1790700" cy="1643074"/>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 calcmode="lin" valueType="num">
                                      <p:cBhvr>
                                        <p:cTn id="16"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4" end="4"/>
                                            </p:txEl>
                                          </p:spTgt>
                                        </p:tgtEl>
                                      </p:cBhvr>
                                    </p:animEffect>
                                  </p:childTnLst>
                                </p:cTn>
                              </p:par>
                              <p:par>
                                <p:cTn id="21" presetID="54" presetClass="entr" presetSubtype="0" accel="10000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24"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25"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6"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27" dur="500"/>
                                        <p:tgtEl>
                                          <p:spTgt spid="3">
                                            <p:txEl>
                                              <p:pRg st="6" end="6"/>
                                            </p:txEl>
                                          </p:spTgt>
                                        </p:tgtEl>
                                      </p:cBhvr>
                                    </p:animEffect>
                                  </p:childTnLst>
                                </p:cTn>
                              </p:par>
                              <p:par>
                                <p:cTn id="28" presetID="54" presetClass="entr" presetSubtype="0" accel="10000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 calcmode="lin" valueType="num">
                                      <p:cBhvr>
                                        <p:cTn id="30" dur="500" fill="hold"/>
                                        <p:tgtEl>
                                          <p:spTgt spid="3">
                                            <p:txEl>
                                              <p:pRg st="8" end="8"/>
                                            </p:txEl>
                                          </p:spTgt>
                                        </p:tgtEl>
                                        <p:attrNameLst>
                                          <p:attrName>ppt_w</p:attrName>
                                        </p:attrNameLst>
                                      </p:cBhvr>
                                      <p:tavLst>
                                        <p:tav tm="0">
                                          <p:val>
                                            <p:strVal val="#ppt_w*0.05"/>
                                          </p:val>
                                        </p:tav>
                                        <p:tav tm="100000">
                                          <p:val>
                                            <p:strVal val="#ppt_w"/>
                                          </p:val>
                                        </p:tav>
                                      </p:tavLst>
                                    </p:anim>
                                    <p:anim calcmode="lin" valueType="num">
                                      <p:cBhvr>
                                        <p:cTn id="31" dur="5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32" dur="5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33" dur="5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34" dur="500"/>
                                        <p:tgtEl>
                                          <p:spTgt spid="3">
                                            <p:txEl>
                                              <p:pRg st="8" end="8"/>
                                            </p:txEl>
                                          </p:spTgt>
                                        </p:tgtEl>
                                      </p:cBhvr>
                                    </p:animEffect>
                                  </p:childTnLst>
                                </p:cTn>
                              </p:par>
                              <p:par>
                                <p:cTn id="35" presetID="54" presetClass="entr" presetSubtype="0" accel="10000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p:cTn id="37" dur="500" fill="hold"/>
                                        <p:tgtEl>
                                          <p:spTgt spid="3">
                                            <p:txEl>
                                              <p:pRg st="10" end="10"/>
                                            </p:txEl>
                                          </p:spTgt>
                                        </p:tgtEl>
                                        <p:attrNameLst>
                                          <p:attrName>ppt_w</p:attrName>
                                        </p:attrNameLst>
                                      </p:cBhvr>
                                      <p:tavLst>
                                        <p:tav tm="0">
                                          <p:val>
                                            <p:strVal val="#ppt_w*0.05"/>
                                          </p:val>
                                        </p:tav>
                                        <p:tav tm="100000">
                                          <p:val>
                                            <p:strVal val="#ppt_w"/>
                                          </p:val>
                                        </p:tav>
                                      </p:tavLst>
                                    </p:anim>
                                    <p:anim calcmode="lin" valueType="num">
                                      <p:cBhvr>
                                        <p:cTn id="38" dur="5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39" dur="500" fill="hold"/>
                                        <p:tgtEl>
                                          <p:spTgt spid="3">
                                            <p:txEl>
                                              <p:pRg st="10" end="10"/>
                                            </p:txEl>
                                          </p:spTgt>
                                        </p:tgtEl>
                                        <p:attrNameLst>
                                          <p:attrName>ppt_x</p:attrName>
                                        </p:attrNameLst>
                                      </p:cBhvr>
                                      <p:tavLst>
                                        <p:tav tm="0">
                                          <p:val>
                                            <p:strVal val="#ppt_x-.2"/>
                                          </p:val>
                                        </p:tav>
                                        <p:tav tm="100000">
                                          <p:val>
                                            <p:strVal val="#ppt_x"/>
                                          </p:val>
                                        </p:tav>
                                      </p:tavLst>
                                    </p:anim>
                                    <p:anim calcmode="lin" valueType="num">
                                      <p:cBhvr>
                                        <p:cTn id="40" dur="5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857916"/>
          </a:xfrm>
        </p:spPr>
        <p:txBody>
          <a:bodyPr>
            <a:normAutofit lnSpcReduction="10000"/>
          </a:bodyPr>
          <a:lstStyle/>
          <a:p>
            <a:pPr>
              <a:buNone/>
            </a:pPr>
            <a:r>
              <a:rPr lang="en-US" b="1" dirty="0" smtClean="0">
                <a:latin typeface="Blackadder ITC" pitchFamily="82" charset="0"/>
              </a:rPr>
              <a:t>Mesial displacement-  </a:t>
            </a:r>
            <a:r>
              <a:rPr lang="en-US" b="1" dirty="0" smtClean="0"/>
              <a:t>crown of the tooth is tilted</a:t>
            </a:r>
            <a:r>
              <a:rPr lang="en-US" b="1" dirty="0" smtClean="0">
                <a:latin typeface="Bell MT" pitchFamily="18" charset="0"/>
              </a:rPr>
              <a:t>.</a:t>
            </a:r>
          </a:p>
          <a:p>
            <a:pPr>
              <a:buNone/>
            </a:pPr>
            <a:endParaRPr lang="en-US" b="1" dirty="0" smtClean="0">
              <a:latin typeface="Blackadder ITC" pitchFamily="82" charset="0"/>
            </a:endParaRPr>
          </a:p>
          <a:p>
            <a:pPr>
              <a:buNone/>
            </a:pPr>
            <a:r>
              <a:rPr lang="en-US" b="1" dirty="0" smtClean="0">
                <a:latin typeface="Blackadder ITC" pitchFamily="82" charset="0"/>
              </a:rPr>
              <a:t>Distal displacement- </a:t>
            </a:r>
            <a:r>
              <a:rPr lang="en-US" b="1" dirty="0" smtClean="0"/>
              <a:t>body movement in  distal direction away from midline</a:t>
            </a:r>
          </a:p>
          <a:p>
            <a:pPr>
              <a:buNone/>
            </a:pPr>
            <a:endParaRPr lang="en-US" b="1" dirty="0" smtClean="0">
              <a:latin typeface="Blackadder ITC" pitchFamily="82" charset="0"/>
            </a:endParaRPr>
          </a:p>
          <a:p>
            <a:pPr>
              <a:buNone/>
            </a:pPr>
            <a:r>
              <a:rPr lang="en-US" b="1" dirty="0" smtClean="0">
                <a:latin typeface="Blackadder ITC" pitchFamily="82" charset="0"/>
              </a:rPr>
              <a:t>Lingual displacement- </a:t>
            </a:r>
            <a:r>
              <a:rPr lang="en-US" b="1" dirty="0" smtClean="0"/>
              <a:t>tooth is displaced  in lingual direction</a:t>
            </a:r>
          </a:p>
          <a:p>
            <a:pPr>
              <a:buNone/>
            </a:pPr>
            <a:endParaRPr lang="en-US" b="1" dirty="0" smtClean="0">
              <a:latin typeface="Blackadder ITC" pitchFamily="82" charset="0"/>
            </a:endParaRPr>
          </a:p>
          <a:p>
            <a:pPr>
              <a:buNone/>
            </a:pPr>
            <a:r>
              <a:rPr lang="en-US" b="1" dirty="0" smtClean="0">
                <a:latin typeface="Blackadder ITC" pitchFamily="82" charset="0"/>
              </a:rPr>
              <a:t>Buccal displacement – </a:t>
            </a:r>
            <a:r>
              <a:rPr lang="en-US" b="1" dirty="0" smtClean="0"/>
              <a:t>tooth is moved  in labial direction</a:t>
            </a:r>
          </a:p>
          <a:p>
            <a:pPr>
              <a:buNone/>
            </a:pPr>
            <a:endParaRPr lang="en-US" b="1" dirty="0" smtClean="0">
              <a:latin typeface="Blackadder ITC" pitchFamily="82" charset="0"/>
            </a:endParaRPr>
          </a:p>
          <a:p>
            <a:pPr>
              <a:buNone/>
            </a:pPr>
            <a:r>
              <a:rPr lang="en-US" b="1" dirty="0" smtClean="0">
                <a:latin typeface="Blackadder ITC" pitchFamily="82" charset="0"/>
              </a:rPr>
              <a:t>Rotations-  </a:t>
            </a:r>
            <a:r>
              <a:rPr lang="en-US" b="1" dirty="0" smtClean="0"/>
              <a:t>tooth movements along its long axis.</a:t>
            </a:r>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38</a:t>
            </a:fld>
            <a:endParaRPr lang="en-GB"/>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normAutofit/>
          </a:bodyPr>
          <a:lstStyle/>
          <a:p>
            <a:r>
              <a:rPr lang="en-US" b="1" dirty="0" smtClean="0"/>
              <a:t>Inter arch malocclusion-</a:t>
            </a:r>
          </a:p>
          <a:p>
            <a:pPr>
              <a:buNone/>
            </a:pPr>
            <a:r>
              <a:rPr lang="en-US" dirty="0" smtClean="0"/>
              <a:t>  Can occur in sagittal, vertical or in the transverse planes of space.</a:t>
            </a:r>
          </a:p>
          <a:p>
            <a:endParaRPr lang="en-US" dirty="0" smtClean="0"/>
          </a:p>
          <a:p>
            <a:r>
              <a:rPr lang="en-US" b="1" dirty="0" smtClean="0"/>
              <a:t>Sagittal planes- </a:t>
            </a:r>
          </a:p>
          <a:p>
            <a:pPr>
              <a:buNone/>
            </a:pPr>
            <a:r>
              <a:rPr lang="en-US" dirty="0" smtClean="0"/>
              <a:t>(pre normal occlusion)- condition where the lower arch is more forwardly placed when the patients bites in centric occlusion.</a:t>
            </a:r>
          </a:p>
          <a:p>
            <a:endParaRPr lang="en-US" dirty="0" smtClean="0"/>
          </a:p>
          <a:p>
            <a:pPr>
              <a:buNone/>
            </a:pPr>
            <a:r>
              <a:rPr lang="en-US" dirty="0" smtClean="0"/>
              <a:t>(Post Normal occlusion)- condition where the lower arch is more distally placed when the patients bites in centric occlusion</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39</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36"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bb03.jpg"/>
          <p:cNvPicPr>
            <a:picLocks noGrp="1" noChangeAspect="1"/>
          </p:cNvPicPr>
          <p:nvPr>
            <p:ph sz="half" idx="1"/>
          </p:nvPr>
        </p:nvPicPr>
        <p:blipFill>
          <a:blip r:embed="rId2"/>
          <a:stretch>
            <a:fillRect/>
          </a:stretch>
        </p:blipFill>
        <p:spPr>
          <a:xfrm>
            <a:off x="714348" y="1785926"/>
            <a:ext cx="3429024" cy="3714776"/>
          </a:xfrm>
          <a:prstGeom prst="roundRect">
            <a:avLst>
              <a:gd name="adj" fmla="val 20988"/>
            </a:avLst>
          </a:prstGeom>
          <a:solidFill>
            <a:srgbClr val="FFFFFF">
              <a:shade val="85000"/>
            </a:srgbClr>
          </a:solidFill>
          <a:ln>
            <a:noFill/>
          </a:ln>
          <a:effectLst>
            <a:reflection blurRad="12700" stA="38000" endPos="28000" dist="5000" dir="5400000" sy="-100000" algn="bl" rotWithShape="0"/>
          </a:effectLst>
        </p:spPr>
      </p:pic>
      <p:pic>
        <p:nvPicPr>
          <p:cNvPr id="9" name="Content Placeholder 8" descr="crossbite.jpg"/>
          <p:cNvPicPr>
            <a:picLocks noGrp="1" noChangeAspect="1"/>
          </p:cNvPicPr>
          <p:nvPr>
            <p:ph sz="half" idx="2"/>
          </p:nvPr>
        </p:nvPicPr>
        <p:blipFill>
          <a:blip r:embed="rId3"/>
          <a:stretch>
            <a:fillRect/>
          </a:stretch>
        </p:blipFill>
        <p:spPr>
          <a:xfrm>
            <a:off x="4929190" y="1768074"/>
            <a:ext cx="3429024" cy="3696774"/>
          </a:xfrm>
          <a:prstGeom prst="roundRect">
            <a:avLst>
              <a:gd name="adj" fmla="val 20066"/>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fld id="{C2A528D2-C80C-4AF3-8AC4-658BA17FCD3E}" type="slidenum">
              <a:rPr lang="en-GB" smtClean="0"/>
              <a:pPr/>
              <a:t>4</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mappromhb_ada_7_1.jpg"/>
          <p:cNvPicPr>
            <a:picLocks noGrp="1" noChangeAspect="1"/>
          </p:cNvPicPr>
          <p:nvPr>
            <p:ph idx="1"/>
          </p:nvPr>
        </p:nvPicPr>
        <p:blipFill>
          <a:blip r:embed="rId2"/>
          <a:stretch>
            <a:fillRect/>
          </a:stretch>
        </p:blipFill>
        <p:spPr>
          <a:xfrm>
            <a:off x="1785918" y="428604"/>
            <a:ext cx="5857916" cy="3832936"/>
          </a:xfrm>
          <a:prstGeom prst="roundRect">
            <a:avLst>
              <a:gd name="adj" fmla="val 33794"/>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fld id="{C2A528D2-C80C-4AF3-8AC4-658BA17FCD3E}" type="slidenum">
              <a:rPr lang="en-GB" smtClean="0"/>
              <a:pPr/>
              <a:t>40</a:t>
            </a:fld>
            <a:endParaRPr lang="en-GB"/>
          </a:p>
        </p:txBody>
      </p:sp>
      <p:sp>
        <p:nvSpPr>
          <p:cNvPr id="6" name="Rectangle 5"/>
          <p:cNvSpPr/>
          <p:nvPr/>
        </p:nvSpPr>
        <p:spPr>
          <a:xfrm>
            <a:off x="1928794" y="4643446"/>
            <a:ext cx="5715040" cy="1815882"/>
          </a:xfrm>
          <a:prstGeom prst="rect">
            <a:avLst/>
          </a:prstGeom>
        </p:spPr>
        <p:txBody>
          <a:bodyPr wrap="square">
            <a:spAutoFit/>
          </a:bodyPr>
          <a:lstStyle/>
          <a:p>
            <a:r>
              <a:rPr lang="en-GB" sz="2800" dirty="0" smtClean="0"/>
              <a:t>vertical interarch dental separation between the maxillary and mandibular incisors when the posterior teeth are in terminal occlusion.</a:t>
            </a:r>
            <a:endParaRPr lang="en-GB" sz="2800" dirty="0"/>
          </a:p>
        </p:txBody>
      </p:sp>
      <p:sp>
        <p:nvSpPr>
          <p:cNvPr id="7" name="Rectangle 6"/>
          <p:cNvSpPr/>
          <p:nvPr/>
        </p:nvSpPr>
        <p:spPr>
          <a:xfrm>
            <a:off x="0" y="0"/>
            <a:ext cx="3000364" cy="954107"/>
          </a:xfrm>
          <a:prstGeom prst="rect">
            <a:avLst/>
          </a:prstGeom>
        </p:spPr>
        <p:txBody>
          <a:bodyPr wrap="square">
            <a:spAutoFit/>
          </a:bodyPr>
          <a:lstStyle/>
          <a:p>
            <a:r>
              <a:rPr lang="en-US" sz="2800" b="1" dirty="0" smtClean="0">
                <a:solidFill>
                  <a:srgbClr val="FF0000"/>
                </a:solidFill>
              </a:rPr>
              <a:t>Inter arch malocclusion</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lstStyle/>
          <a:p>
            <a:r>
              <a:rPr lang="en-US" b="1" dirty="0" smtClean="0"/>
              <a:t>Vertical plane- </a:t>
            </a:r>
            <a:r>
              <a:rPr lang="en-US" dirty="0" smtClean="0"/>
              <a:t>include deep bite and open bite.</a:t>
            </a:r>
          </a:p>
          <a:p>
            <a:endParaRPr lang="en-US" dirty="0" smtClean="0"/>
          </a:p>
          <a:p>
            <a:r>
              <a:rPr lang="en-US" b="1" dirty="0" smtClean="0"/>
              <a:t>Deep bite- </a:t>
            </a:r>
            <a:r>
              <a:rPr lang="en-US" dirty="0" smtClean="0"/>
              <a:t>condition where there is excessive vertical overlap between the upper and lower anterior.</a:t>
            </a:r>
          </a:p>
          <a:p>
            <a:endParaRPr lang="en-US" dirty="0" smtClean="0"/>
          </a:p>
          <a:p>
            <a:r>
              <a:rPr lang="en-US" b="1" dirty="0" smtClean="0"/>
              <a:t>Open bite- </a:t>
            </a:r>
            <a:r>
              <a:rPr lang="en-US" dirty="0" smtClean="0"/>
              <a:t>conditions where no vertical overlap between the upper and lower teeth. It can be in anterior or posterior region. </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41</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strVal val="#ppt_w*2.5"/>
                                          </p:val>
                                        </p:tav>
                                        <p:tav tm="100000">
                                          <p:val>
                                            <p:strVal val="#ppt_w"/>
                                          </p:val>
                                        </p:tav>
                                      </p:tavLst>
                                    </p:anim>
                                    <p:anim calcmode="lin" valueType="num">
                                      <p:cBhvr>
                                        <p:cTn id="17" dur="500" fill="hold"/>
                                        <p:tgtEl>
                                          <p:spTgt spid="3">
                                            <p:txEl>
                                              <p:pRg st="2" end="2"/>
                                            </p:txEl>
                                          </p:spTgt>
                                        </p:tgtEl>
                                        <p:attrNameLst>
                                          <p:attrName>ppt_h</p:attrName>
                                        </p:attrNameLst>
                                      </p:cBhvr>
                                      <p:tavLst>
                                        <p:tav tm="0">
                                          <p:val>
                                            <p:strVal val="#ppt_h*0.01"/>
                                          </p:val>
                                        </p:tav>
                                        <p:tav tm="100000">
                                          <p:val>
                                            <p:strVal val="#ppt_h"/>
                                          </p:val>
                                        </p:tav>
                                      </p:tavLst>
                                    </p:anim>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h+1"/>
                                          </p:val>
                                        </p:tav>
                                        <p:tav tm="100000">
                                          <p:val>
                                            <p:strVal val="#ppt_y"/>
                                          </p:val>
                                        </p:tav>
                                      </p:tavLst>
                                    </p:anim>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ppt_w</p:attrName>
                                        </p:attrNameLst>
                                      </p:cBhvr>
                                      <p:tavLst>
                                        <p:tav tm="0">
                                          <p:val>
                                            <p:strVal val="#ppt_w*2.5"/>
                                          </p:val>
                                        </p:tav>
                                        <p:tav tm="100000">
                                          <p:val>
                                            <p:strVal val="#ppt_w"/>
                                          </p:val>
                                        </p:tav>
                                      </p:tavLst>
                                    </p:anim>
                                    <p:anim calcmode="lin" valueType="num">
                                      <p:cBhvr>
                                        <p:cTn id="26" dur="500" fill="hold"/>
                                        <p:tgtEl>
                                          <p:spTgt spid="3">
                                            <p:txEl>
                                              <p:pRg st="4" end="4"/>
                                            </p:txEl>
                                          </p:spTgt>
                                        </p:tgtEl>
                                        <p:attrNameLst>
                                          <p:attrName>ppt_h</p:attrName>
                                        </p:attrNameLst>
                                      </p:cBhvr>
                                      <p:tavLst>
                                        <p:tav tm="0">
                                          <p:val>
                                            <p:strVal val="#ppt_h*0.01"/>
                                          </p:val>
                                        </p:tav>
                                        <p:tav tm="100000">
                                          <p:val>
                                            <p:strVal val="#ppt_h"/>
                                          </p:val>
                                        </p:tav>
                                      </p:tavLst>
                                    </p:anim>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h+1"/>
                                          </p:val>
                                        </p:tav>
                                        <p:tav tm="100000">
                                          <p:val>
                                            <p:strVal val="#ppt_y"/>
                                          </p:val>
                                        </p:tav>
                                      </p:tavLst>
                                    </p:anim>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open-bite.jpg"/>
          <p:cNvPicPr>
            <a:picLocks noGrp="1" noChangeAspect="1"/>
          </p:cNvPicPr>
          <p:nvPr>
            <p:ph sz="half" idx="1"/>
          </p:nvPr>
        </p:nvPicPr>
        <p:blipFill>
          <a:blip r:embed="rId2"/>
          <a:stretch>
            <a:fillRect/>
          </a:stretch>
        </p:blipFill>
        <p:spPr>
          <a:xfrm>
            <a:off x="428596" y="1857364"/>
            <a:ext cx="4286280" cy="2286016"/>
          </a:xfrm>
        </p:spPr>
      </p:pic>
      <p:pic>
        <p:nvPicPr>
          <p:cNvPr id="9" name="Content Placeholder 8" descr="deep_bite.jpg"/>
          <p:cNvPicPr>
            <a:picLocks noGrp="1" noChangeAspect="1"/>
          </p:cNvPicPr>
          <p:nvPr>
            <p:ph sz="half" idx="2"/>
          </p:nvPr>
        </p:nvPicPr>
        <p:blipFill>
          <a:blip r:embed="rId3"/>
          <a:stretch>
            <a:fillRect/>
          </a:stretch>
        </p:blipFill>
        <p:spPr>
          <a:xfrm>
            <a:off x="5214942" y="1857363"/>
            <a:ext cx="3357586" cy="2289263"/>
          </a:xfrm>
        </p:spPr>
      </p:pic>
      <p:sp>
        <p:nvSpPr>
          <p:cNvPr id="4" name="Slide Number Placeholder 3"/>
          <p:cNvSpPr>
            <a:spLocks noGrp="1"/>
          </p:cNvSpPr>
          <p:nvPr>
            <p:ph type="sldNum" sz="quarter" idx="12"/>
          </p:nvPr>
        </p:nvSpPr>
        <p:spPr/>
        <p:txBody>
          <a:bodyPr/>
          <a:lstStyle/>
          <a:p>
            <a:fld id="{C2A528D2-C80C-4AF3-8AC4-658BA17FCD3E}" type="slidenum">
              <a:rPr lang="en-GB" smtClean="0"/>
              <a:pPr/>
              <a:t>42</a:t>
            </a:fld>
            <a:endParaRPr lang="en-GB"/>
          </a:p>
        </p:txBody>
      </p:sp>
      <p:sp>
        <p:nvSpPr>
          <p:cNvPr id="10" name="Rectangle 9"/>
          <p:cNvSpPr/>
          <p:nvPr/>
        </p:nvSpPr>
        <p:spPr>
          <a:xfrm>
            <a:off x="1357290" y="4286256"/>
            <a:ext cx="2357454" cy="646331"/>
          </a:xfrm>
          <a:prstGeom prst="rect">
            <a:avLst/>
          </a:prstGeom>
        </p:spPr>
        <p:txBody>
          <a:bodyPr wrap="square">
            <a:spAutoFit/>
          </a:bodyPr>
          <a:lstStyle/>
          <a:p>
            <a:r>
              <a:rPr lang="en-GB" sz="3600" dirty="0" smtClean="0"/>
              <a:t>open bite</a:t>
            </a:r>
            <a:endParaRPr lang="en-GB" sz="3600" dirty="0"/>
          </a:p>
        </p:txBody>
      </p:sp>
      <p:sp>
        <p:nvSpPr>
          <p:cNvPr id="11" name="Rectangle 10"/>
          <p:cNvSpPr/>
          <p:nvPr/>
        </p:nvSpPr>
        <p:spPr>
          <a:xfrm>
            <a:off x="5786446" y="4429133"/>
            <a:ext cx="2214578" cy="646331"/>
          </a:xfrm>
          <a:prstGeom prst="rect">
            <a:avLst/>
          </a:prstGeom>
        </p:spPr>
        <p:txBody>
          <a:bodyPr wrap="square">
            <a:spAutoFit/>
          </a:bodyPr>
          <a:lstStyle/>
          <a:p>
            <a:r>
              <a:rPr lang="en-GB" sz="3600" dirty="0" smtClean="0"/>
              <a:t>Deep bite</a:t>
            </a:r>
            <a:endParaRPr lang="en-GB" sz="3600"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lstStyle/>
          <a:p>
            <a:r>
              <a:rPr lang="en-US" b="1" dirty="0" smtClean="0"/>
              <a:t>Skeletal Malocclusion</a:t>
            </a:r>
          </a:p>
          <a:p>
            <a:pPr>
              <a:buNone/>
            </a:pPr>
            <a:r>
              <a:rPr lang="en-US" dirty="0" smtClean="0"/>
              <a:t>Can occur due to abnormalities in the maxilla or mandible.</a:t>
            </a:r>
          </a:p>
          <a:p>
            <a:endParaRPr lang="en-US" dirty="0" smtClean="0"/>
          </a:p>
          <a:p>
            <a:r>
              <a:rPr lang="en-US" dirty="0" smtClean="0"/>
              <a:t>In sagittal planes there is forward placement of jaw referred to as prognathism while retrognathism refer to as backward placement of jaw.</a:t>
            </a:r>
          </a:p>
          <a:p>
            <a:endParaRPr lang="en-US" dirty="0" smtClean="0"/>
          </a:p>
          <a:p>
            <a:r>
              <a:rPr lang="en-US" dirty="0" smtClean="0"/>
              <a:t>In transverse planes there is usually narrowing or widening of jaw.</a:t>
            </a:r>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43</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72475"/>
          </a:xfrm>
        </p:spPr>
        <p:txBody>
          <a:bodyPr/>
          <a:lstStyle/>
          <a:p>
            <a:r>
              <a:rPr lang="en-US" dirty="0" smtClean="0"/>
              <a:t>In vertical planes abnormal variations in the vertical measurements of the jaw can affect the lower facial height.</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44</a:t>
            </a:fld>
            <a:endParaRPr lang="en-GB"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0886"/>
          </a:xfrm>
        </p:spPr>
        <p:txBody>
          <a:bodyPr/>
          <a:lstStyle/>
          <a:p>
            <a:pPr algn="ctr"/>
            <a:r>
              <a:rPr lang="en-US" dirty="0" smtClean="0"/>
              <a:t>Preventive Orthodontics </a:t>
            </a:r>
            <a:endParaRPr lang="en-GB" dirty="0"/>
          </a:p>
        </p:txBody>
      </p:sp>
      <p:sp>
        <p:nvSpPr>
          <p:cNvPr id="3" name="Content Placeholder 2"/>
          <p:cNvSpPr>
            <a:spLocks noGrp="1"/>
          </p:cNvSpPr>
          <p:nvPr>
            <p:ph idx="1"/>
          </p:nvPr>
        </p:nvSpPr>
        <p:spPr>
          <a:xfrm>
            <a:off x="285720" y="1285860"/>
            <a:ext cx="8572560" cy="5072098"/>
          </a:xfrm>
        </p:spPr>
        <p:txBody>
          <a:bodyPr/>
          <a:lstStyle/>
          <a:p>
            <a:pPr>
              <a:buNone/>
            </a:pPr>
            <a:r>
              <a:rPr lang="en-US" dirty="0" smtClean="0"/>
              <a:t>   Preventive Orthodontics- is that part of orthodontic practice which is concerned with the patient and parent corporation, supervision of the growth and development of the dentition and the craniofacial structures. </a:t>
            </a:r>
          </a:p>
          <a:p>
            <a:pPr>
              <a:buNone/>
            </a:pPr>
            <a:r>
              <a:rPr lang="en-US" dirty="0"/>
              <a:t> </a:t>
            </a:r>
            <a:r>
              <a:rPr lang="en-US" dirty="0" smtClean="0"/>
              <a:t>  Preventive orthodontics is a long range approach and it is largely responsibility of the general dentist .</a:t>
            </a:r>
          </a:p>
        </p:txBody>
      </p:sp>
      <p:sp>
        <p:nvSpPr>
          <p:cNvPr id="4" name="Slide Number Placeholder 3"/>
          <p:cNvSpPr>
            <a:spLocks noGrp="1"/>
          </p:cNvSpPr>
          <p:nvPr>
            <p:ph type="sldNum" sz="quarter" idx="12"/>
          </p:nvPr>
        </p:nvSpPr>
        <p:spPr/>
        <p:txBody>
          <a:bodyPr/>
          <a:lstStyle/>
          <a:p>
            <a:fld id="{C2A528D2-C80C-4AF3-8AC4-658BA17FCD3E}" type="slidenum">
              <a:rPr lang="en-GB" smtClean="0"/>
              <a:pPr/>
              <a:t>45</a:t>
            </a:fld>
            <a:endParaRPr lang="en-GB"/>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00792"/>
          </a:xfrm>
        </p:spPr>
        <p:txBody>
          <a:bodyPr/>
          <a:lstStyle/>
          <a:p>
            <a:r>
              <a:rPr lang="en-US" sz="2400" dirty="0" smtClean="0"/>
              <a:t>The following are the procedure undertaken in preventive orthodontics:</a:t>
            </a:r>
          </a:p>
          <a:p>
            <a:pPr>
              <a:buFont typeface="Tw Cen MT" pitchFamily="34" charset="0"/>
              <a:buChar char="*"/>
            </a:pPr>
            <a:r>
              <a:rPr lang="en-US" i="1" dirty="0" smtClean="0">
                <a:latin typeface="Bradley Hand ITC" pitchFamily="66" charset="0"/>
              </a:rPr>
              <a:t>Parent education</a:t>
            </a:r>
          </a:p>
          <a:p>
            <a:pPr>
              <a:buFont typeface="Tw Cen MT" pitchFamily="34" charset="0"/>
              <a:buChar char="*"/>
            </a:pPr>
            <a:r>
              <a:rPr lang="en-US" i="1" dirty="0" smtClean="0">
                <a:latin typeface="Bradley Hand ITC" pitchFamily="66" charset="0"/>
              </a:rPr>
              <a:t>Caries control</a:t>
            </a:r>
          </a:p>
          <a:p>
            <a:pPr>
              <a:buFont typeface="Tw Cen MT" pitchFamily="34" charset="0"/>
              <a:buChar char="*"/>
            </a:pPr>
            <a:r>
              <a:rPr lang="en-US" i="1" dirty="0" smtClean="0">
                <a:latin typeface="Bradley Hand ITC" pitchFamily="66" charset="0"/>
              </a:rPr>
              <a:t>Care of deciduous dentition</a:t>
            </a:r>
          </a:p>
          <a:p>
            <a:pPr>
              <a:buFont typeface="Tw Cen MT" pitchFamily="34" charset="0"/>
              <a:buChar char="*"/>
            </a:pPr>
            <a:r>
              <a:rPr lang="en-US" i="1" dirty="0" smtClean="0">
                <a:latin typeface="Bradley Hand ITC" pitchFamily="66" charset="0"/>
              </a:rPr>
              <a:t>Management of ankylosed teeth</a:t>
            </a:r>
          </a:p>
          <a:p>
            <a:pPr>
              <a:buFont typeface="Tw Cen MT" pitchFamily="34" charset="0"/>
              <a:buChar char="*"/>
            </a:pPr>
            <a:r>
              <a:rPr lang="en-US" i="1" dirty="0" smtClean="0">
                <a:latin typeface="Bradley Hand ITC" pitchFamily="66" charset="0"/>
              </a:rPr>
              <a:t>Maintenance of quadrant wise tooth shedding time table</a:t>
            </a:r>
          </a:p>
          <a:p>
            <a:pPr>
              <a:buFont typeface="Tw Cen MT" pitchFamily="34" charset="0"/>
              <a:buChar char="*"/>
            </a:pPr>
            <a:r>
              <a:rPr lang="en-US" i="1" dirty="0" smtClean="0">
                <a:latin typeface="Bradley Hand ITC" pitchFamily="66" charset="0"/>
              </a:rPr>
              <a:t>Check up of oral habits</a:t>
            </a:r>
          </a:p>
          <a:p>
            <a:pPr>
              <a:buFont typeface="Tw Cen MT" pitchFamily="34" charset="0"/>
              <a:buChar char="*"/>
            </a:pPr>
            <a:r>
              <a:rPr lang="en-US" i="1" dirty="0" smtClean="0">
                <a:latin typeface="Bradley Hand ITC" pitchFamily="66" charset="0"/>
              </a:rPr>
              <a:t>Occlusal equilibration</a:t>
            </a:r>
          </a:p>
          <a:p>
            <a:pPr>
              <a:buFont typeface="Tw Cen MT" pitchFamily="34" charset="0"/>
              <a:buChar char="*"/>
            </a:pPr>
            <a:r>
              <a:rPr lang="en-US" i="1" dirty="0" smtClean="0">
                <a:latin typeface="Bradley Hand ITC" pitchFamily="66" charset="0"/>
              </a:rPr>
              <a:t>Extraction of supernumery teeth</a:t>
            </a:r>
          </a:p>
          <a:p>
            <a:pPr>
              <a:buFont typeface="Tw Cen MT" pitchFamily="34" charset="0"/>
              <a:buChar char="*"/>
            </a:pPr>
            <a:r>
              <a:rPr lang="en-US" i="1" dirty="0" smtClean="0">
                <a:latin typeface="Bradley Hand ITC" pitchFamily="66" charset="0"/>
              </a:rPr>
              <a:t>Space maintenance</a:t>
            </a:r>
          </a:p>
          <a:p>
            <a:pPr>
              <a:buNone/>
            </a:pPr>
            <a:endParaRPr lang="en-US" dirty="0" smtClean="0"/>
          </a:p>
        </p:txBody>
      </p:sp>
      <p:sp>
        <p:nvSpPr>
          <p:cNvPr id="4" name="Slide Number Placeholder 3"/>
          <p:cNvSpPr>
            <a:spLocks noGrp="1"/>
          </p:cNvSpPr>
          <p:nvPr>
            <p:ph type="sldNum" sz="quarter" idx="12"/>
          </p:nvPr>
        </p:nvSpPr>
        <p:spPr/>
        <p:txBody>
          <a:bodyPr/>
          <a:lstStyle/>
          <a:p>
            <a:fld id="{C2A528D2-C80C-4AF3-8AC4-658BA17FCD3E}" type="slidenum">
              <a:rPr lang="en-GB" smtClean="0"/>
              <a:pPr/>
              <a:t>46</a:t>
            </a:fld>
            <a:endParaRPr lang="en-GB"/>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46572"/>
          </a:xfrm>
        </p:spPr>
        <p:txBody>
          <a:bodyPr>
            <a:normAutofit fontScale="90000"/>
          </a:bodyPr>
          <a:lstStyle/>
          <a:p>
            <a:pPr algn="ctr"/>
            <a:r>
              <a:rPr lang="en-US" dirty="0" smtClean="0"/>
              <a:t>Education of the parent </a:t>
            </a:r>
            <a:endParaRPr lang="en-GB" dirty="0"/>
          </a:p>
        </p:txBody>
      </p:sp>
      <p:sp>
        <p:nvSpPr>
          <p:cNvPr id="3" name="Content Placeholder 2"/>
          <p:cNvSpPr>
            <a:spLocks noGrp="1"/>
          </p:cNvSpPr>
          <p:nvPr>
            <p:ph sz="half" idx="1"/>
          </p:nvPr>
        </p:nvSpPr>
        <p:spPr>
          <a:xfrm>
            <a:off x="285720" y="1000108"/>
            <a:ext cx="5000660" cy="5500726"/>
          </a:xfrm>
        </p:spPr>
        <p:txBody>
          <a:bodyPr>
            <a:normAutofit fontScale="85000" lnSpcReduction="10000"/>
          </a:bodyPr>
          <a:lstStyle/>
          <a:p>
            <a:r>
              <a:rPr lang="en-US" dirty="0" smtClean="0"/>
              <a:t>The expecting mother should be educated on matters such as nutrition to provide an ideal environment for the developing foetus. </a:t>
            </a:r>
          </a:p>
          <a:p>
            <a:endParaRPr lang="en-US" dirty="0" smtClean="0"/>
          </a:p>
          <a:p>
            <a:r>
              <a:rPr lang="en-US" dirty="0" smtClean="0"/>
              <a:t>Soon after the birth, the mother should be educated on proper nursing &amp; care of the child.</a:t>
            </a:r>
          </a:p>
          <a:p>
            <a:endParaRPr lang="en-US" dirty="0" smtClean="0"/>
          </a:p>
          <a:p>
            <a:r>
              <a:rPr lang="en-US" dirty="0" smtClean="0"/>
              <a:t>The mother should be advised on physiologic nipple than conventional nipple because physiologic nipple are designed to permit suckling of the milk which more or less resembles the normal functional activity as in breast feeding. </a:t>
            </a:r>
            <a:endParaRPr lang="en-GB" dirty="0"/>
          </a:p>
        </p:txBody>
      </p:sp>
      <p:pic>
        <p:nvPicPr>
          <p:cNvPr id="6" name="Content Placeholder 5" descr="PACT-2.gif"/>
          <p:cNvPicPr>
            <a:picLocks noGrp="1" noChangeAspect="1"/>
          </p:cNvPicPr>
          <p:nvPr>
            <p:ph sz="half" idx="2"/>
          </p:nvPr>
        </p:nvPicPr>
        <p:blipFill>
          <a:blip r:embed="rId2"/>
          <a:stretch>
            <a:fillRect/>
          </a:stretch>
        </p:blipFill>
        <p:spPr>
          <a:xfrm>
            <a:off x="5572132" y="1428736"/>
            <a:ext cx="3324220" cy="2850223"/>
          </a:xfrm>
        </p:spPr>
      </p:pic>
      <p:sp>
        <p:nvSpPr>
          <p:cNvPr id="4" name="Slide Number Placeholder 3"/>
          <p:cNvSpPr>
            <a:spLocks noGrp="1"/>
          </p:cNvSpPr>
          <p:nvPr>
            <p:ph type="sldNum" sz="quarter" idx="12"/>
          </p:nvPr>
        </p:nvSpPr>
        <p:spPr/>
        <p:txBody>
          <a:bodyPr/>
          <a:lstStyle/>
          <a:p>
            <a:fld id="{C2A528D2-C80C-4AF3-8AC4-658BA17FCD3E}" type="slidenum">
              <a:rPr lang="en-GB" smtClean="0"/>
              <a:pPr/>
              <a:t>47</a:t>
            </a:fld>
            <a:endParaRPr lang="en-GB"/>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48"/>
          </a:xfrm>
        </p:spPr>
        <p:txBody>
          <a:bodyPr/>
          <a:lstStyle/>
          <a:p>
            <a:pPr algn="ctr"/>
            <a:r>
              <a:rPr lang="en-US" dirty="0" smtClean="0"/>
              <a:t>Care of Deciduous Dentition</a:t>
            </a:r>
            <a:endParaRPr lang="en-GB" dirty="0"/>
          </a:p>
        </p:txBody>
      </p:sp>
      <p:sp>
        <p:nvSpPr>
          <p:cNvPr id="3" name="Content Placeholder 2"/>
          <p:cNvSpPr>
            <a:spLocks noGrp="1"/>
          </p:cNvSpPr>
          <p:nvPr>
            <p:ph idx="1"/>
          </p:nvPr>
        </p:nvSpPr>
        <p:spPr>
          <a:xfrm>
            <a:off x="357158" y="1071546"/>
            <a:ext cx="8329642" cy="5429288"/>
          </a:xfrm>
        </p:spPr>
        <p:txBody>
          <a:bodyPr/>
          <a:lstStyle/>
          <a:p>
            <a:r>
              <a:rPr lang="en-US" dirty="0" smtClean="0"/>
              <a:t>Preventive orthodontics include care of the deciduous dentition by way of prevention and timely restoration of the carious teeth. The deciduous teeth are excellent natural space maintainers until the developing permanent teeth are ready to erupt into the oral cavity.</a:t>
            </a:r>
          </a:p>
          <a:p>
            <a:pPr>
              <a:buNone/>
            </a:pPr>
            <a:endParaRPr lang="en-US" dirty="0" smtClean="0"/>
          </a:p>
          <a:p>
            <a:pPr>
              <a:buNone/>
            </a:pPr>
            <a:r>
              <a:rPr lang="en-US" dirty="0" smtClean="0"/>
              <a:t>Simple preventive procedures such as application of topical fluoride &amp; pit and fissures sealant help in preventing caries.  </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48</a:t>
            </a:fld>
            <a:endParaRPr lang="en-GB"/>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857256"/>
          </a:xfrm>
        </p:spPr>
        <p:txBody>
          <a:bodyPr/>
          <a:lstStyle/>
          <a:p>
            <a:pPr algn="ctr"/>
            <a:r>
              <a:rPr lang="en-US" dirty="0" smtClean="0"/>
              <a:t>Extraction of supernumerary teeth</a:t>
            </a:r>
            <a:endParaRPr lang="en-GB" dirty="0"/>
          </a:p>
        </p:txBody>
      </p:sp>
      <p:sp>
        <p:nvSpPr>
          <p:cNvPr id="3" name="Content Placeholder 2"/>
          <p:cNvSpPr>
            <a:spLocks noGrp="1"/>
          </p:cNvSpPr>
          <p:nvPr>
            <p:ph idx="1"/>
          </p:nvPr>
        </p:nvSpPr>
        <p:spPr>
          <a:xfrm>
            <a:off x="285720" y="1285860"/>
            <a:ext cx="8501122" cy="5072098"/>
          </a:xfrm>
        </p:spPr>
        <p:txBody>
          <a:bodyPr/>
          <a:lstStyle/>
          <a:p>
            <a:r>
              <a:rPr lang="en-US" dirty="0" smtClean="0"/>
              <a:t> Presence of supernumerary and supplemental teeth can interfere with the eruption of nearby normal teeth. They can deflect adjacent teeth to erupt in abnormal positions. Presence of an unerupted mesiodens prevents the two maxillary central incisors from approximating each other.</a:t>
            </a:r>
          </a:p>
          <a:p>
            <a:pPr>
              <a:buNone/>
            </a:pPr>
            <a:r>
              <a:rPr lang="en-US" dirty="0" smtClean="0"/>
              <a:t> </a:t>
            </a:r>
          </a:p>
          <a:p>
            <a:pPr>
              <a:buNone/>
            </a:pPr>
            <a:r>
              <a:rPr lang="en-US" dirty="0" smtClean="0"/>
              <a:t>   Thus supernumerary teeth should be identified and extracted before they cause displacement of other teeth.   </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49</a:t>
            </a:fld>
            <a:endParaRPr lang="en-GB"/>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143668"/>
          </a:xfrm>
        </p:spPr>
        <p:txBody>
          <a:bodyPr>
            <a:normAutofit/>
          </a:bodyPr>
          <a:lstStyle/>
          <a:p>
            <a:endParaRPr lang="en-US" dirty="0" smtClean="0"/>
          </a:p>
          <a:p>
            <a:r>
              <a:rPr lang="en-US" dirty="0" smtClean="0"/>
              <a:t>Centric occlusion-</a:t>
            </a:r>
            <a:r>
              <a:rPr lang="en-GB" sz="2400" dirty="0" smtClean="0"/>
              <a:t>is the term used to describe the position of the lower jaw when the teeth are fully occluded (together).  This varies from person to person depending upon the number and position of teeth in each jaw.</a:t>
            </a:r>
            <a:endParaRPr lang="en-US" sz="2400" dirty="0" smtClean="0"/>
          </a:p>
          <a:p>
            <a:endParaRPr lang="en-US" dirty="0" smtClean="0"/>
          </a:p>
          <a:p>
            <a:r>
              <a:rPr lang="en-US" dirty="0" smtClean="0"/>
              <a:t>Centric relation-</a:t>
            </a:r>
            <a:r>
              <a:rPr lang="en-GB" sz="2400" dirty="0" smtClean="0"/>
              <a:t> is the mandibular jaw position in which the head of the condyle is situated as far superior and ANTERIORLY as it possibly can within the articular eminence.</a:t>
            </a:r>
            <a:endParaRPr lang="en-US" sz="2400"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5</a:t>
            </a:fld>
            <a:endParaRPr lang="en-GB"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Extraction of supernumerary teeth</a:t>
            </a:r>
            <a:endParaRPr lang="en-GB" dirty="0"/>
          </a:p>
        </p:txBody>
      </p:sp>
      <p:pic>
        <p:nvPicPr>
          <p:cNvPr id="5" name="Content Placeholder 4" descr="surgery2.jpg"/>
          <p:cNvPicPr>
            <a:picLocks noGrp="1" noChangeAspect="1"/>
          </p:cNvPicPr>
          <p:nvPr>
            <p:ph idx="1"/>
          </p:nvPr>
        </p:nvPicPr>
        <p:blipFill>
          <a:blip r:embed="rId2"/>
          <a:stretch>
            <a:fillRect/>
          </a:stretch>
        </p:blipFill>
        <p:spPr>
          <a:xfrm>
            <a:off x="1928794" y="1643050"/>
            <a:ext cx="5286412" cy="4786346"/>
          </a:xfrm>
        </p:spPr>
      </p:pic>
      <p:sp>
        <p:nvSpPr>
          <p:cNvPr id="4" name="Slide Number Placeholder 3"/>
          <p:cNvSpPr>
            <a:spLocks noGrp="1"/>
          </p:cNvSpPr>
          <p:nvPr>
            <p:ph type="sldNum" sz="quarter" idx="12"/>
          </p:nvPr>
        </p:nvSpPr>
        <p:spPr/>
        <p:txBody>
          <a:bodyPr/>
          <a:lstStyle/>
          <a:p>
            <a:fld id="{C2A528D2-C80C-4AF3-8AC4-658BA17FCD3E}" type="slidenum">
              <a:rPr lang="en-GB" smtClean="0"/>
              <a:pPr/>
              <a:t>50</a:t>
            </a:fld>
            <a:endParaRPr lang="en-GB"/>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290"/>
            <a:ext cx="7286676" cy="1143008"/>
          </a:xfrm>
        </p:spPr>
        <p:txBody>
          <a:bodyPr>
            <a:normAutofit fontScale="90000"/>
          </a:bodyPr>
          <a:lstStyle/>
          <a:p>
            <a:pPr algn="ctr"/>
            <a:r>
              <a:rPr lang="en-US" dirty="0" smtClean="0"/>
              <a:t>Maintenance of tooth shedding time table </a:t>
            </a:r>
            <a:endParaRPr lang="en-GB" dirty="0"/>
          </a:p>
        </p:txBody>
      </p:sp>
      <p:sp>
        <p:nvSpPr>
          <p:cNvPr id="3" name="Content Placeholder 2"/>
          <p:cNvSpPr>
            <a:spLocks noGrp="1"/>
          </p:cNvSpPr>
          <p:nvPr>
            <p:ph idx="1"/>
          </p:nvPr>
        </p:nvSpPr>
        <p:spPr>
          <a:xfrm>
            <a:off x="457200" y="1428736"/>
            <a:ext cx="8229600" cy="4929222"/>
          </a:xfrm>
        </p:spPr>
        <p:txBody>
          <a:bodyPr/>
          <a:lstStyle/>
          <a:p>
            <a:r>
              <a:rPr lang="en-US" dirty="0" smtClean="0"/>
              <a:t>There should not be more than 3 months difference in shedding of deciduous teeth and eruption of permanent teeth in one quadrant as compared to other quadrant.</a:t>
            </a:r>
          </a:p>
          <a:p>
            <a:endParaRPr lang="en-US" dirty="0" smtClean="0"/>
          </a:p>
          <a:p>
            <a:r>
              <a:rPr lang="en-US" dirty="0" smtClean="0"/>
              <a:t>Delay in eruption may due to following factors:</a:t>
            </a:r>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51</a:t>
            </a:fld>
            <a:endParaRPr lang="en-GB"/>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500042"/>
            <a:ext cx="8501122" cy="5929354"/>
          </a:xfrm>
        </p:spPr>
        <p:txBody>
          <a:bodyPr>
            <a:normAutofit lnSpcReduction="10000"/>
          </a:bodyPr>
          <a:lstStyle/>
          <a:p>
            <a:pPr marL="571500" indent="-571500">
              <a:buFont typeface="+mj-lt"/>
              <a:buAutoNum type="romanLcPeriod"/>
            </a:pPr>
            <a:r>
              <a:rPr lang="en-US" dirty="0" smtClean="0"/>
              <a:t>Presence of over retained deciduous teeth or roots.</a:t>
            </a:r>
          </a:p>
          <a:p>
            <a:pPr marL="571500" indent="-571500">
              <a:buFont typeface="+mj-lt"/>
              <a:buAutoNum type="romanLcPeriod"/>
            </a:pPr>
            <a:endParaRPr lang="en-US" dirty="0" smtClean="0"/>
          </a:p>
          <a:p>
            <a:pPr marL="571500" indent="-571500">
              <a:buFont typeface="+mj-lt"/>
              <a:buAutoNum type="romanLcPeriod"/>
            </a:pPr>
            <a:r>
              <a:rPr lang="en-US" dirty="0" smtClean="0"/>
              <a:t>Supernumerary tooth </a:t>
            </a:r>
          </a:p>
          <a:p>
            <a:pPr marL="571500" indent="-571500">
              <a:buFont typeface="+mj-lt"/>
              <a:buAutoNum type="romanLcPeriod"/>
            </a:pPr>
            <a:endParaRPr lang="en-US" dirty="0" smtClean="0"/>
          </a:p>
          <a:p>
            <a:pPr marL="571500" indent="-571500">
              <a:buFont typeface="+mj-lt"/>
              <a:buAutoNum type="romanLcPeriod"/>
            </a:pPr>
            <a:r>
              <a:rPr lang="en-US" dirty="0" smtClean="0"/>
              <a:t>Cysts</a:t>
            </a:r>
          </a:p>
          <a:p>
            <a:pPr marL="571500" indent="-571500">
              <a:buFont typeface="+mj-lt"/>
              <a:buAutoNum type="romanLcPeriod"/>
            </a:pPr>
            <a:endParaRPr lang="en-US" dirty="0" smtClean="0"/>
          </a:p>
          <a:p>
            <a:pPr marL="571500" indent="-571500">
              <a:buFont typeface="+mj-lt"/>
              <a:buAutoNum type="romanLcPeriod"/>
            </a:pPr>
            <a:r>
              <a:rPr lang="en-US" dirty="0" smtClean="0"/>
              <a:t>Over hanging restoration in deciduous teeth</a:t>
            </a:r>
          </a:p>
          <a:p>
            <a:pPr marL="571500" indent="-571500">
              <a:buFont typeface="+mj-lt"/>
              <a:buAutoNum type="romanLcPeriod"/>
            </a:pPr>
            <a:endParaRPr lang="en-US" dirty="0" smtClean="0"/>
          </a:p>
          <a:p>
            <a:pPr marL="571500" indent="-571500">
              <a:buFont typeface="+mj-lt"/>
              <a:buAutoNum type="romanLcPeriod"/>
            </a:pPr>
            <a:r>
              <a:rPr lang="en-US" dirty="0" smtClean="0"/>
              <a:t>Fibrosis of gingiva</a:t>
            </a:r>
          </a:p>
          <a:p>
            <a:pPr marL="571500" indent="-571500">
              <a:buFont typeface="+mj-lt"/>
              <a:buAutoNum type="romanLcPeriod"/>
            </a:pPr>
            <a:endParaRPr lang="en-US" dirty="0" smtClean="0"/>
          </a:p>
          <a:p>
            <a:pPr marL="571500" indent="-571500">
              <a:buFont typeface="+mj-lt"/>
              <a:buAutoNum type="romanLcPeriod"/>
            </a:pPr>
            <a:r>
              <a:rPr lang="en-US" dirty="0" smtClean="0"/>
              <a:t>Ankylosed primary teeth</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52</a:t>
            </a:fld>
            <a:endParaRPr lang="en-GB"/>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Oral habits check up and patients parent education</a:t>
            </a:r>
            <a:endParaRPr lang="en-GB" dirty="0"/>
          </a:p>
        </p:txBody>
      </p:sp>
      <p:sp>
        <p:nvSpPr>
          <p:cNvPr id="3" name="Content Placeholder 2"/>
          <p:cNvSpPr>
            <a:spLocks noGrp="1"/>
          </p:cNvSpPr>
          <p:nvPr>
            <p:ph idx="1"/>
          </p:nvPr>
        </p:nvSpPr>
        <p:spPr>
          <a:xfrm>
            <a:off x="285720" y="1500174"/>
            <a:ext cx="8401080" cy="4857784"/>
          </a:xfrm>
        </p:spPr>
        <p:txBody>
          <a:bodyPr/>
          <a:lstStyle/>
          <a:p>
            <a:r>
              <a:rPr lang="en-US" dirty="0" smtClean="0"/>
              <a:t>Habits such as finger and thumb sucking, nail biting, tongue thrusting and lip biting should be identified . </a:t>
            </a:r>
          </a:p>
          <a:p>
            <a:endParaRPr lang="en-US" dirty="0" smtClean="0"/>
          </a:p>
          <a:p>
            <a:r>
              <a:rPr lang="en-US" dirty="0" smtClean="0"/>
              <a:t>Prevention starts with proper nursing and use of physiologically designed nursing nipple and pacifier to enhance normal function and deglutition activity.</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53</a:t>
            </a:fld>
            <a:endParaRPr lang="en-GB"/>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Space maintenance</a:t>
            </a:r>
            <a:endParaRPr lang="en-GB" dirty="0"/>
          </a:p>
        </p:txBody>
      </p:sp>
      <p:sp>
        <p:nvSpPr>
          <p:cNvPr id="3" name="Content Placeholder 2"/>
          <p:cNvSpPr>
            <a:spLocks noGrp="1"/>
          </p:cNvSpPr>
          <p:nvPr>
            <p:ph sz="half" idx="1"/>
          </p:nvPr>
        </p:nvSpPr>
        <p:spPr>
          <a:xfrm>
            <a:off x="285720" y="1645920"/>
            <a:ext cx="5500726" cy="4526280"/>
          </a:xfrm>
        </p:spPr>
        <p:txBody>
          <a:bodyPr/>
          <a:lstStyle/>
          <a:p>
            <a:r>
              <a:rPr lang="en-US" dirty="0" smtClean="0"/>
              <a:t>Premature loss of deciduous teeth can cause drifting of the adjacent teeth into the space. It can result in abnormal axial inclination of teeth, spacing between teeth &amp; shift in the dental midline.</a:t>
            </a:r>
            <a:endParaRPr lang="en-GB" dirty="0"/>
          </a:p>
        </p:txBody>
      </p:sp>
      <p:pic>
        <p:nvPicPr>
          <p:cNvPr id="6" name="Content Placeholder 5" descr="spacem.jpg"/>
          <p:cNvPicPr>
            <a:picLocks noGrp="1" noChangeAspect="1"/>
          </p:cNvPicPr>
          <p:nvPr>
            <p:ph sz="half" idx="2"/>
          </p:nvPr>
        </p:nvPicPr>
        <p:blipFill>
          <a:blip r:embed="rId2"/>
          <a:stretch>
            <a:fillRect/>
          </a:stretch>
        </p:blipFill>
        <p:spPr>
          <a:xfrm>
            <a:off x="6072198" y="3714752"/>
            <a:ext cx="2571768" cy="2286016"/>
          </a:xfrm>
          <a:prstGeom prst="roundRect">
            <a:avLst>
              <a:gd name="adj" fmla="val 33383"/>
            </a:avLst>
          </a:prstGeom>
          <a:solidFill>
            <a:srgbClr val="FFFFFF">
              <a:shade val="85000"/>
            </a:srgbClr>
          </a:solidFill>
          <a:ln>
            <a:noFill/>
          </a:ln>
          <a:effectLst>
            <a:reflection blurRad="12700" stA="38000" endPos="28000" dist="5000" dir="5400000" sy="-100000" algn="bl" rotWithShape="0"/>
          </a:effectLst>
        </p:spPr>
      </p:pic>
      <p:sp>
        <p:nvSpPr>
          <p:cNvPr id="4" name="Slide Number Placeholder 3"/>
          <p:cNvSpPr>
            <a:spLocks noGrp="1"/>
          </p:cNvSpPr>
          <p:nvPr>
            <p:ph type="sldNum" sz="quarter" idx="12"/>
          </p:nvPr>
        </p:nvSpPr>
        <p:spPr/>
        <p:txBody>
          <a:bodyPr/>
          <a:lstStyle/>
          <a:p>
            <a:fld id="{C2A528D2-C80C-4AF3-8AC4-658BA17FCD3E}" type="slidenum">
              <a:rPr lang="en-GB" smtClean="0"/>
              <a:pPr/>
              <a:t>54</a:t>
            </a:fld>
            <a:endParaRPr lang="en-GB"/>
          </a:p>
        </p:txBody>
      </p:sp>
      <p:pic>
        <p:nvPicPr>
          <p:cNvPr id="1026" name="Picture 2" descr="C:\Documents and Settings\mohammad.PC133913961175\Desktop\img1413d.gif"/>
          <p:cNvPicPr>
            <a:picLocks noChangeAspect="1" noChangeArrowheads="1"/>
          </p:cNvPicPr>
          <p:nvPr/>
        </p:nvPicPr>
        <p:blipFill>
          <a:blip r:embed="rId3"/>
          <a:srcRect/>
          <a:stretch>
            <a:fillRect/>
          </a:stretch>
        </p:blipFill>
        <p:spPr bwMode="auto">
          <a:xfrm>
            <a:off x="6357950" y="1357298"/>
            <a:ext cx="2357454" cy="2214578"/>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Classification of space maintainer</a:t>
            </a:r>
            <a:endParaRPr lang="en-GB" dirty="0"/>
          </a:p>
        </p:txBody>
      </p:sp>
      <p:sp>
        <p:nvSpPr>
          <p:cNvPr id="7" name="Content Placeholder 6"/>
          <p:cNvSpPr>
            <a:spLocks noGrp="1"/>
          </p:cNvSpPr>
          <p:nvPr>
            <p:ph idx="1"/>
          </p:nvPr>
        </p:nvSpPr>
        <p:spPr>
          <a:xfrm>
            <a:off x="285720" y="1646236"/>
            <a:ext cx="8401080" cy="4854598"/>
          </a:xfrm>
        </p:spPr>
        <p:txBody>
          <a:bodyPr>
            <a:normAutofit fontScale="92500" lnSpcReduction="10000"/>
          </a:bodyPr>
          <a:lstStyle/>
          <a:p>
            <a:r>
              <a:rPr lang="en-US" b="1" i="1" dirty="0" smtClean="0"/>
              <a:t>According to Hitchcock:</a:t>
            </a:r>
          </a:p>
          <a:p>
            <a:endParaRPr lang="en-US" dirty="0" smtClean="0"/>
          </a:p>
          <a:p>
            <a:pPr marL="514350" indent="-514350">
              <a:buFont typeface="+mj-lt"/>
              <a:buAutoNum type="alphaLcParenR"/>
            </a:pPr>
            <a:r>
              <a:rPr lang="en-US" dirty="0" smtClean="0"/>
              <a:t>Removable or fixed or semi-fixed</a:t>
            </a:r>
          </a:p>
          <a:p>
            <a:pPr marL="514350" indent="-514350">
              <a:buFont typeface="+mj-lt"/>
              <a:buAutoNum type="alphaLcParenR"/>
            </a:pPr>
            <a:endParaRPr lang="en-US" dirty="0" smtClean="0"/>
          </a:p>
          <a:p>
            <a:pPr marL="514350" indent="-514350">
              <a:buFont typeface="+mj-lt"/>
              <a:buAutoNum type="alphaLcParenR"/>
            </a:pPr>
            <a:r>
              <a:rPr lang="en-US" dirty="0" smtClean="0"/>
              <a:t>With bands or without bands</a:t>
            </a:r>
          </a:p>
          <a:p>
            <a:pPr marL="514350" indent="-514350">
              <a:buFont typeface="+mj-lt"/>
              <a:buAutoNum type="alphaLcParenR"/>
            </a:pPr>
            <a:endParaRPr lang="en-US" dirty="0" smtClean="0"/>
          </a:p>
          <a:p>
            <a:pPr marL="514350" indent="-514350">
              <a:buFont typeface="+mj-lt"/>
              <a:buAutoNum type="alphaLcParenR"/>
            </a:pPr>
            <a:r>
              <a:rPr lang="en-US" dirty="0" smtClean="0"/>
              <a:t>Functional or non functional</a:t>
            </a:r>
          </a:p>
          <a:p>
            <a:pPr marL="514350" indent="-514350">
              <a:buFont typeface="+mj-lt"/>
              <a:buAutoNum type="alphaLcParenR"/>
            </a:pPr>
            <a:endParaRPr lang="en-US" dirty="0" smtClean="0"/>
          </a:p>
          <a:p>
            <a:pPr marL="514350" indent="-514350">
              <a:buFont typeface="+mj-lt"/>
              <a:buAutoNum type="alphaLcParenR"/>
            </a:pPr>
            <a:r>
              <a:rPr lang="en-US" dirty="0" smtClean="0"/>
              <a:t>Active or passive</a:t>
            </a:r>
          </a:p>
          <a:p>
            <a:pPr marL="514350" indent="-514350">
              <a:buFont typeface="+mj-lt"/>
              <a:buAutoNum type="alphaLcParenR"/>
            </a:pPr>
            <a:endParaRPr lang="en-US" dirty="0" smtClean="0"/>
          </a:p>
          <a:p>
            <a:pPr marL="514350" indent="-514350">
              <a:buFont typeface="+mj-lt"/>
              <a:buAutoNum type="alphaLcParenR"/>
            </a:pPr>
            <a:r>
              <a:rPr lang="en-US" dirty="0" smtClean="0"/>
              <a:t>Certain combination of the above</a:t>
            </a:r>
          </a:p>
          <a:p>
            <a:endParaRPr lang="en-GB" dirty="0"/>
          </a:p>
        </p:txBody>
      </p:sp>
      <p:sp>
        <p:nvSpPr>
          <p:cNvPr id="5" name="Slide Number Placeholder 4"/>
          <p:cNvSpPr>
            <a:spLocks noGrp="1"/>
          </p:cNvSpPr>
          <p:nvPr>
            <p:ph type="sldNum" sz="quarter" idx="12"/>
          </p:nvPr>
        </p:nvSpPr>
        <p:spPr/>
        <p:txBody>
          <a:bodyPr/>
          <a:lstStyle/>
          <a:p>
            <a:fld id="{C2A528D2-C80C-4AF3-8AC4-658BA17FCD3E}" type="slidenum">
              <a:rPr lang="en-GB" smtClean="0"/>
              <a:pPr/>
              <a:t>55</a:t>
            </a:fld>
            <a:endParaRPr lang="en-GB"/>
          </a:p>
        </p:txBody>
      </p:sp>
      <p:pic>
        <p:nvPicPr>
          <p:cNvPr id="35842" name="Picture 2" descr="C:\Documents and Settings\mohammad.PC133913961175\Desktop\bandloop1.jpg"/>
          <p:cNvPicPr>
            <a:picLocks noChangeAspect="1" noChangeArrowheads="1"/>
          </p:cNvPicPr>
          <p:nvPr/>
        </p:nvPicPr>
        <p:blipFill>
          <a:blip r:embed="rId2"/>
          <a:srcRect/>
          <a:stretch>
            <a:fillRect/>
          </a:stretch>
        </p:blipFill>
        <p:spPr bwMode="auto">
          <a:xfrm>
            <a:off x="6357950" y="2928576"/>
            <a:ext cx="2325686" cy="1546581"/>
          </a:xfrm>
          <a:prstGeom prst="rect">
            <a:avLst/>
          </a:prstGeom>
          <a:noFill/>
        </p:spPr>
      </p:pic>
      <p:cxnSp>
        <p:nvCxnSpPr>
          <p:cNvPr id="11" name="Straight Arrow Connector 10"/>
          <p:cNvCxnSpPr/>
          <p:nvPr/>
        </p:nvCxnSpPr>
        <p:spPr>
          <a:xfrm>
            <a:off x="5429256" y="3571876"/>
            <a:ext cx="785818" cy="1588"/>
          </a:xfrm>
          <a:prstGeom prst="straightConnector1">
            <a:avLst/>
          </a:prstGeom>
          <a:ln>
            <a:solidFill>
              <a:srgbClr val="FFC000"/>
            </a:solidFill>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A528D2-C80C-4AF3-8AC4-658BA17FCD3E}" type="slidenum">
              <a:rPr lang="en-GB" smtClean="0"/>
              <a:pPr/>
              <a:t>56</a:t>
            </a:fld>
            <a:endParaRPr lang="en-GB"/>
          </a:p>
        </p:txBody>
      </p:sp>
      <p:sp>
        <p:nvSpPr>
          <p:cNvPr id="6" name="Title 1"/>
          <p:cNvSpPr>
            <a:spLocks noGrp="1"/>
          </p:cNvSpPr>
          <p:nvPr>
            <p:ph idx="1"/>
          </p:nvPr>
        </p:nvSpPr>
        <p:spPr>
          <a:xfrm>
            <a:off x="457200" y="642938"/>
            <a:ext cx="8229600" cy="5529262"/>
          </a:xfrm>
        </p:spPr>
        <p:txBody>
          <a:bodyPr/>
          <a:lstStyle/>
          <a:p>
            <a:pPr marL="514350" indent="-514350">
              <a:buNone/>
            </a:pPr>
            <a:r>
              <a:rPr lang="en-US" b="1" i="1" dirty="0" smtClean="0"/>
              <a:t>According to Raymond C. Thurow</a:t>
            </a:r>
          </a:p>
          <a:p>
            <a:pPr marL="514350" indent="-514350">
              <a:buFont typeface="+mj-lt"/>
              <a:buAutoNum type="alphaLcPeriod"/>
            </a:pPr>
            <a:endParaRPr lang="en-US" dirty="0" smtClean="0"/>
          </a:p>
          <a:p>
            <a:pPr marL="514350" indent="-514350">
              <a:buFont typeface="+mj-lt"/>
              <a:buAutoNum type="alphaLcPeriod"/>
            </a:pPr>
            <a:r>
              <a:rPr lang="en-US" dirty="0" smtClean="0"/>
              <a:t>Removable </a:t>
            </a:r>
          </a:p>
          <a:p>
            <a:pPr marL="514350" indent="-514350">
              <a:buFont typeface="+mj-lt"/>
              <a:buAutoNum type="alphaLcPeriod"/>
            </a:pPr>
            <a:r>
              <a:rPr lang="en-US" dirty="0" smtClean="0"/>
              <a:t>Complete arch</a:t>
            </a:r>
          </a:p>
          <a:p>
            <a:pPr marL="514350" indent="-514350">
              <a:buNone/>
            </a:pPr>
            <a:r>
              <a:rPr lang="en-US" dirty="0" smtClean="0"/>
              <a:t>      .Lingual arch</a:t>
            </a:r>
          </a:p>
          <a:p>
            <a:pPr marL="514350" indent="-514350">
              <a:buNone/>
            </a:pPr>
            <a:r>
              <a:rPr lang="en-US" dirty="0" smtClean="0"/>
              <a:t>      .Extra oral anchorage</a:t>
            </a:r>
          </a:p>
          <a:p>
            <a:pPr marL="514350" indent="-514350">
              <a:buNone/>
            </a:pPr>
            <a:r>
              <a:rPr lang="en-US" dirty="0" smtClean="0"/>
              <a:t> </a:t>
            </a:r>
          </a:p>
          <a:p>
            <a:pPr marL="514350" indent="-514350">
              <a:buNone/>
            </a:pPr>
            <a:r>
              <a:rPr lang="en-US" sz="2000" dirty="0" smtClean="0">
                <a:solidFill>
                  <a:schemeClr val="accent1"/>
                </a:solidFill>
              </a:rPr>
              <a:t>c)</a:t>
            </a:r>
            <a:r>
              <a:rPr lang="en-US" sz="2000" dirty="0" smtClean="0"/>
              <a:t> </a:t>
            </a:r>
            <a:r>
              <a:rPr lang="en-US" dirty="0" smtClean="0"/>
              <a:t>Individual tooth</a:t>
            </a:r>
          </a:p>
          <a:p>
            <a:pPr>
              <a:buNone/>
            </a:pPr>
            <a:endParaRPr lang="en-GB"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357166"/>
            <a:ext cx="7643866" cy="785818"/>
          </a:xfrm>
        </p:spPr>
        <p:txBody>
          <a:bodyPr>
            <a:normAutofit fontScale="90000"/>
          </a:bodyPr>
          <a:lstStyle/>
          <a:p>
            <a:pPr algn="ctr"/>
            <a:r>
              <a:rPr lang="en-US" dirty="0" smtClean="0"/>
              <a:t>Requirements of space maintainers</a:t>
            </a:r>
            <a:endParaRPr lang="en-GB" dirty="0"/>
          </a:p>
        </p:txBody>
      </p:sp>
      <p:sp>
        <p:nvSpPr>
          <p:cNvPr id="3" name="Content Placeholder 2"/>
          <p:cNvSpPr>
            <a:spLocks noGrp="1"/>
          </p:cNvSpPr>
          <p:nvPr>
            <p:ph idx="1"/>
          </p:nvPr>
        </p:nvSpPr>
        <p:spPr>
          <a:xfrm>
            <a:off x="357158" y="1214422"/>
            <a:ext cx="8429684" cy="5214974"/>
          </a:xfrm>
        </p:spPr>
        <p:txBody>
          <a:bodyPr/>
          <a:lstStyle/>
          <a:p>
            <a:pPr>
              <a:buFont typeface="Tw Cen MT" pitchFamily="34" charset="0"/>
              <a:buChar char="◊"/>
            </a:pPr>
            <a:r>
              <a:rPr lang="en-US" dirty="0" smtClean="0"/>
              <a:t>It should maintain the entire mesio-distal space created by a lost tooth.</a:t>
            </a:r>
          </a:p>
          <a:p>
            <a:pPr>
              <a:buFont typeface="Tw Cen MT" pitchFamily="34" charset="0"/>
              <a:buChar char="◊"/>
            </a:pPr>
            <a:endParaRPr lang="en-US" dirty="0" smtClean="0"/>
          </a:p>
          <a:p>
            <a:pPr>
              <a:buFont typeface="Tw Cen MT" pitchFamily="34" charset="0"/>
              <a:buChar char="◊"/>
            </a:pPr>
            <a:r>
              <a:rPr lang="en-US" dirty="0" smtClean="0"/>
              <a:t>It must restore the function as far as possible and prevent over eruption of opposing teeth.</a:t>
            </a:r>
          </a:p>
          <a:p>
            <a:pPr>
              <a:buFont typeface="Tw Cen MT" pitchFamily="34" charset="0"/>
              <a:buChar char="◊"/>
            </a:pPr>
            <a:endParaRPr lang="en-US" dirty="0" smtClean="0"/>
          </a:p>
          <a:p>
            <a:pPr>
              <a:buFont typeface="Tw Cen MT" pitchFamily="34" charset="0"/>
              <a:buChar char="◊"/>
            </a:pPr>
            <a:r>
              <a:rPr lang="en-US" dirty="0" smtClean="0"/>
              <a:t>It should be simple in construction.</a:t>
            </a:r>
          </a:p>
          <a:p>
            <a:pPr>
              <a:buFont typeface="Tw Cen MT" pitchFamily="34" charset="0"/>
              <a:buChar char="◊"/>
            </a:pPr>
            <a:endParaRPr lang="en-US" dirty="0" smtClean="0"/>
          </a:p>
          <a:p>
            <a:pPr>
              <a:buFont typeface="Tw Cen MT" pitchFamily="34" charset="0"/>
              <a:buChar char="◊"/>
            </a:pPr>
            <a:r>
              <a:rPr lang="en-US" dirty="0" smtClean="0"/>
              <a:t>It should be strong enough to withstand the functional forces.</a:t>
            </a:r>
          </a:p>
        </p:txBody>
      </p:sp>
      <p:sp>
        <p:nvSpPr>
          <p:cNvPr id="4" name="Slide Number Placeholder 3"/>
          <p:cNvSpPr>
            <a:spLocks noGrp="1"/>
          </p:cNvSpPr>
          <p:nvPr>
            <p:ph type="sldNum" sz="quarter" idx="12"/>
          </p:nvPr>
        </p:nvSpPr>
        <p:spPr/>
        <p:txBody>
          <a:bodyPr/>
          <a:lstStyle/>
          <a:p>
            <a:fld id="{C2A528D2-C80C-4AF3-8AC4-658BA17FCD3E}" type="slidenum">
              <a:rPr lang="en-GB" smtClean="0"/>
              <a:pPr/>
              <a:t>57</a:t>
            </a:fld>
            <a:endParaRPr lang="en-GB"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329642" cy="5929354"/>
          </a:xfrm>
        </p:spPr>
        <p:txBody>
          <a:bodyPr>
            <a:normAutofit lnSpcReduction="10000"/>
          </a:bodyPr>
          <a:lstStyle/>
          <a:p>
            <a:pPr>
              <a:buFont typeface="Tw Cen MT" pitchFamily="34" charset="0"/>
              <a:buChar char="◊"/>
            </a:pPr>
            <a:r>
              <a:rPr lang="en-US" dirty="0" smtClean="0"/>
              <a:t>It should not exert excessive stress on adjoining teeth.</a:t>
            </a:r>
          </a:p>
          <a:p>
            <a:pPr>
              <a:buFont typeface="Tw Cen MT" pitchFamily="34" charset="0"/>
              <a:buChar char="◊"/>
            </a:pPr>
            <a:endParaRPr lang="en-US" dirty="0" smtClean="0"/>
          </a:p>
          <a:p>
            <a:pPr>
              <a:buFont typeface="Tw Cen MT" pitchFamily="34" charset="0"/>
              <a:buChar char="◊"/>
            </a:pPr>
            <a:r>
              <a:rPr lang="en-US" dirty="0" smtClean="0"/>
              <a:t>It must permit maintenance of oral hygiene.</a:t>
            </a:r>
            <a:endParaRPr lang="en-GB" dirty="0" smtClean="0"/>
          </a:p>
          <a:p>
            <a:pPr>
              <a:buNone/>
            </a:pPr>
            <a:endParaRPr lang="en-US" dirty="0" smtClean="0"/>
          </a:p>
          <a:p>
            <a:pPr>
              <a:buFont typeface="Tw Cen MT" pitchFamily="34" charset="0"/>
              <a:buChar char="◊"/>
            </a:pPr>
            <a:r>
              <a:rPr lang="en-US" dirty="0" smtClean="0"/>
              <a:t>It must not restrict normal growth and development and natural adjustments which take place during the transition from deciduous to permanent dentition.</a:t>
            </a:r>
          </a:p>
          <a:p>
            <a:pPr>
              <a:buFont typeface="Tw Cen MT" pitchFamily="34" charset="0"/>
              <a:buChar char="◊"/>
            </a:pPr>
            <a:endParaRPr lang="en-US" dirty="0" smtClean="0"/>
          </a:p>
          <a:p>
            <a:pPr>
              <a:buFont typeface="Tw Cen MT" pitchFamily="34" charset="0"/>
              <a:buChar char="◊"/>
            </a:pPr>
            <a:r>
              <a:rPr lang="en-US" dirty="0" smtClean="0"/>
              <a:t>The space maintainer should not come in the way of other function.</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58</a:t>
            </a:fld>
            <a:endParaRPr lang="en-GB"/>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48"/>
          </a:xfrm>
        </p:spPr>
        <p:txBody>
          <a:bodyPr/>
          <a:lstStyle/>
          <a:p>
            <a:pPr algn="ctr"/>
            <a:r>
              <a:rPr lang="en-US" dirty="0" smtClean="0"/>
              <a:t>Interceptive orthodontics</a:t>
            </a:r>
            <a:endParaRPr lang="en-GB" dirty="0"/>
          </a:p>
        </p:txBody>
      </p:sp>
      <p:sp>
        <p:nvSpPr>
          <p:cNvPr id="3" name="Content Placeholder 2"/>
          <p:cNvSpPr>
            <a:spLocks noGrp="1"/>
          </p:cNvSpPr>
          <p:nvPr>
            <p:ph idx="1"/>
          </p:nvPr>
        </p:nvSpPr>
        <p:spPr>
          <a:xfrm>
            <a:off x="357158" y="1285860"/>
            <a:ext cx="8329642" cy="5072098"/>
          </a:xfrm>
        </p:spPr>
        <p:txBody>
          <a:bodyPr/>
          <a:lstStyle/>
          <a:p>
            <a:r>
              <a:rPr lang="en-US" dirty="0" smtClean="0"/>
              <a:t>It basically refer to measure undertaken to prevent a potential malocclusion from progressing into a more severe one.</a:t>
            </a:r>
            <a:r>
              <a:rPr lang="en-GB" dirty="0" smtClean="0"/>
              <a:t> </a:t>
            </a:r>
          </a:p>
          <a:p>
            <a:endParaRPr lang="en-US" dirty="0" smtClean="0">
              <a:solidFill>
                <a:schemeClr val="accent2">
                  <a:lumMod val="60000"/>
                  <a:lumOff val="40000"/>
                </a:schemeClr>
              </a:solidFill>
            </a:endParaRPr>
          </a:p>
          <a:p>
            <a:r>
              <a:rPr lang="en-US" i="1" dirty="0" smtClean="0">
                <a:solidFill>
                  <a:schemeClr val="accent2">
                    <a:lumMod val="60000"/>
                    <a:lumOff val="40000"/>
                  </a:schemeClr>
                </a:solidFill>
              </a:rPr>
              <a:t>It is defined as that phase of science and art of orthodontics employed to recognize and eliminate potential irregularities and malpositions of the developing dento facial irregularities.</a:t>
            </a:r>
          </a:p>
        </p:txBody>
      </p:sp>
      <p:sp>
        <p:nvSpPr>
          <p:cNvPr id="4" name="Slide Number Placeholder 3"/>
          <p:cNvSpPr>
            <a:spLocks noGrp="1"/>
          </p:cNvSpPr>
          <p:nvPr>
            <p:ph type="sldNum" sz="quarter" idx="12"/>
          </p:nvPr>
        </p:nvSpPr>
        <p:spPr/>
        <p:txBody>
          <a:bodyPr/>
          <a:lstStyle/>
          <a:p>
            <a:fld id="{C2A528D2-C80C-4AF3-8AC4-658BA17FCD3E}" type="slidenum">
              <a:rPr lang="en-GB" smtClean="0"/>
              <a:pPr/>
              <a:t>59</a:t>
            </a:fld>
            <a:endParaRPr lang="en-GB"/>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mocclusion5.jpg"/>
          <p:cNvPicPr>
            <a:picLocks noGrp="1" noChangeAspect="1"/>
          </p:cNvPicPr>
          <p:nvPr>
            <p:ph sz="half" idx="1"/>
          </p:nvPr>
        </p:nvPicPr>
        <p:blipFill>
          <a:blip r:embed="rId2"/>
          <a:stretch>
            <a:fillRect/>
          </a:stretch>
        </p:blipFill>
        <p:spPr>
          <a:xfrm>
            <a:off x="1000100" y="2000240"/>
            <a:ext cx="3214710" cy="2603923"/>
          </a:xfrm>
        </p:spPr>
      </p:pic>
      <p:pic>
        <p:nvPicPr>
          <p:cNvPr id="9" name="Content Placeholder 8" descr="Gille_03.jpg"/>
          <p:cNvPicPr>
            <a:picLocks noGrp="1" noChangeAspect="1"/>
          </p:cNvPicPr>
          <p:nvPr>
            <p:ph sz="half" idx="2"/>
          </p:nvPr>
        </p:nvPicPr>
        <p:blipFill>
          <a:blip r:embed="rId3"/>
          <a:stretch>
            <a:fillRect/>
          </a:stretch>
        </p:blipFill>
        <p:spPr>
          <a:xfrm>
            <a:off x="5143504" y="2000240"/>
            <a:ext cx="3286148" cy="2643206"/>
          </a:xfrm>
        </p:spPr>
      </p:pic>
      <p:sp>
        <p:nvSpPr>
          <p:cNvPr id="4" name="Slide Number Placeholder 3"/>
          <p:cNvSpPr>
            <a:spLocks noGrp="1"/>
          </p:cNvSpPr>
          <p:nvPr>
            <p:ph type="sldNum" sz="quarter" idx="12"/>
          </p:nvPr>
        </p:nvSpPr>
        <p:spPr/>
        <p:txBody>
          <a:bodyPr/>
          <a:lstStyle/>
          <a:p>
            <a:fld id="{C2A528D2-C80C-4AF3-8AC4-658BA17FCD3E}" type="slidenum">
              <a:rPr lang="en-GB" smtClean="0"/>
              <a:pPr/>
              <a:t>6</a:t>
            </a:fld>
            <a:endParaRPr lang="en-GB" dirty="0"/>
          </a:p>
        </p:txBody>
      </p:sp>
      <p:sp>
        <p:nvSpPr>
          <p:cNvPr id="10" name="Rectangle 9"/>
          <p:cNvSpPr/>
          <p:nvPr/>
        </p:nvSpPr>
        <p:spPr>
          <a:xfrm>
            <a:off x="1285852" y="5072074"/>
            <a:ext cx="2214578"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Centric occlusion</a:t>
            </a:r>
            <a:endParaRPr lang="en-GB" dirty="0"/>
          </a:p>
        </p:txBody>
      </p:sp>
      <p:sp>
        <p:nvSpPr>
          <p:cNvPr id="11" name="Rectangle 10"/>
          <p:cNvSpPr/>
          <p:nvPr/>
        </p:nvSpPr>
        <p:spPr>
          <a:xfrm>
            <a:off x="5786446" y="5214950"/>
            <a:ext cx="2143140"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Centric relation</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1" fill="hold"/>
                                        <p:tgtEl>
                                          <p:spTgt spid="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05"/>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 calcmode="lin" valueType="num">
                                      <p:cBhvr>
                                        <p:cTn id="14" dur="1000" fill="hold"/>
                                        <p:tgtEl>
                                          <p:spTgt spid="9"/>
                                        </p:tgtEl>
                                        <p:attrNameLst>
                                          <p:attrName>ppt_x</p:attrName>
                                        </p:attrNameLst>
                                      </p:cBhvr>
                                      <p:tavLst>
                                        <p:tav tm="0">
                                          <p:val>
                                            <p:strVal val="#ppt_x-.2"/>
                                          </p:val>
                                        </p:tav>
                                        <p:tav tm="100000">
                                          <p:val>
                                            <p:strVal val="#ppt_x"/>
                                          </p:val>
                                        </p:tav>
                                      </p:tavLst>
                                    </p:anim>
                                    <p:anim calcmode="lin" valueType="num">
                                      <p:cBhvr>
                                        <p:cTn id="15" dur="1000" fill="hold"/>
                                        <p:tgtEl>
                                          <p:spTgt spid="9"/>
                                        </p:tgtEl>
                                        <p:attrNameLst>
                                          <p:attrName>ppt_y</p:attrName>
                                        </p:attrNameLst>
                                      </p:cBhvr>
                                      <p:tavLst>
                                        <p:tav tm="0">
                                          <p:val>
                                            <p:strVal val="#ppt_y"/>
                                          </p:val>
                                        </p:tav>
                                        <p:tav tm="100000">
                                          <p:val>
                                            <p:strVal val="#ppt_y"/>
                                          </p:val>
                                        </p:tav>
                                      </p:tavLst>
                                    </p:anim>
                                    <p:animEffect transition="in" filter="fade">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601037"/>
          </a:xfrm>
        </p:spPr>
        <p:txBody>
          <a:bodyPr/>
          <a:lstStyle/>
          <a:p>
            <a:pPr>
              <a:buNone/>
            </a:pPr>
            <a:r>
              <a:rPr lang="en-US" dirty="0" smtClean="0"/>
              <a:t> </a:t>
            </a:r>
            <a:r>
              <a:rPr lang="en-US" i="1" dirty="0" smtClean="0"/>
              <a:t>The procedure undertaken include:</a:t>
            </a:r>
          </a:p>
          <a:p>
            <a:pPr>
              <a:buNone/>
            </a:pPr>
            <a:endParaRPr lang="en-US" dirty="0" smtClean="0"/>
          </a:p>
          <a:p>
            <a:pPr>
              <a:buFont typeface="Wingdings" pitchFamily="2" charset="2"/>
              <a:buChar char="Ø"/>
            </a:pPr>
            <a:r>
              <a:rPr lang="en-US" dirty="0" smtClean="0"/>
              <a:t>Serial extraction</a:t>
            </a:r>
          </a:p>
          <a:p>
            <a:pPr>
              <a:buFont typeface="Wingdings" pitchFamily="2" charset="2"/>
              <a:buChar char="Ø"/>
            </a:pPr>
            <a:r>
              <a:rPr lang="en-US" dirty="0" smtClean="0"/>
              <a:t>Correction of developing cross bite </a:t>
            </a:r>
          </a:p>
          <a:p>
            <a:pPr>
              <a:buFont typeface="Wingdings" pitchFamily="2" charset="2"/>
              <a:buChar char="Ø"/>
            </a:pPr>
            <a:r>
              <a:rPr lang="en-US" dirty="0" smtClean="0"/>
              <a:t>Control of abnormal habits</a:t>
            </a:r>
          </a:p>
          <a:p>
            <a:pPr>
              <a:buFont typeface="Wingdings" pitchFamily="2" charset="2"/>
              <a:buChar char="Ø"/>
            </a:pPr>
            <a:r>
              <a:rPr lang="en-US" dirty="0" smtClean="0"/>
              <a:t>Space regaining </a:t>
            </a:r>
          </a:p>
          <a:p>
            <a:pPr>
              <a:buFont typeface="Wingdings" pitchFamily="2" charset="2"/>
              <a:buChar char="Ø"/>
            </a:pPr>
            <a:r>
              <a:rPr lang="en-US" dirty="0" smtClean="0"/>
              <a:t>Diastemas closure </a:t>
            </a:r>
          </a:p>
          <a:p>
            <a:pPr>
              <a:buFont typeface="Wingdings" pitchFamily="2" charset="2"/>
              <a:buChar char="Ø"/>
            </a:pPr>
            <a:r>
              <a:rPr lang="en-US" dirty="0" smtClean="0"/>
              <a:t>Muscles exercise</a:t>
            </a:r>
          </a:p>
          <a:p>
            <a:pPr>
              <a:buFont typeface="Wingdings" pitchFamily="2" charset="2"/>
              <a:buChar char="Ø"/>
            </a:pPr>
            <a:r>
              <a:rPr lang="en-US" dirty="0" smtClean="0"/>
              <a:t>Interception of skeletal malrelation</a:t>
            </a:r>
          </a:p>
          <a:p>
            <a:pPr>
              <a:buFont typeface="Wingdings" pitchFamily="2" charset="2"/>
              <a:buChar char="Ø"/>
            </a:pPr>
            <a:r>
              <a:rPr lang="en-US" dirty="0" smtClean="0"/>
              <a:t>Removal of soft tissue or bony barrier to eruption of teeth</a:t>
            </a:r>
          </a:p>
          <a:p>
            <a:pPr>
              <a:buFont typeface="Wingdings" pitchFamily="2" charset="2"/>
              <a:buChar char="Ø"/>
            </a:pPr>
            <a:endParaRPr lang="en-US" dirty="0" smtClean="0"/>
          </a:p>
        </p:txBody>
      </p:sp>
      <p:sp>
        <p:nvSpPr>
          <p:cNvPr id="4" name="Slide Number Placeholder 3"/>
          <p:cNvSpPr>
            <a:spLocks noGrp="1"/>
          </p:cNvSpPr>
          <p:nvPr>
            <p:ph type="sldNum" sz="quarter" idx="12"/>
          </p:nvPr>
        </p:nvSpPr>
        <p:spPr/>
        <p:txBody>
          <a:bodyPr/>
          <a:lstStyle/>
          <a:p>
            <a:fld id="{C2A528D2-C80C-4AF3-8AC4-658BA17FCD3E}" type="slidenum">
              <a:rPr lang="en-GB" smtClean="0"/>
              <a:pPr/>
              <a:t>60</a:t>
            </a:fld>
            <a:endParaRPr lang="en-GB"/>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A528D2-C80C-4AF3-8AC4-658BA17FCD3E}" type="slidenum">
              <a:rPr lang="en-GB" smtClean="0"/>
              <a:pPr/>
              <a:t>61</a:t>
            </a:fld>
            <a:endParaRPr lang="en-GB"/>
          </a:p>
        </p:txBody>
      </p:sp>
      <p:sp>
        <p:nvSpPr>
          <p:cNvPr id="6" name="Rectangle 5"/>
          <p:cNvSpPr/>
          <p:nvPr/>
        </p:nvSpPr>
        <p:spPr>
          <a:xfrm>
            <a:off x="214282" y="4357694"/>
            <a:ext cx="2214578" cy="461665"/>
          </a:xfrm>
          <a:prstGeom prst="rect">
            <a:avLst/>
          </a:prstGeom>
        </p:spPr>
        <p:txBody>
          <a:bodyPr wrap="square">
            <a:spAutoFit/>
          </a:bodyPr>
          <a:lstStyle/>
          <a:p>
            <a:r>
              <a:rPr lang="en-GB" sz="2400" dirty="0" smtClean="0"/>
              <a:t>Serial extraction</a:t>
            </a:r>
            <a:endParaRPr lang="en-GB" sz="2400" dirty="0"/>
          </a:p>
        </p:txBody>
      </p:sp>
      <p:pic>
        <p:nvPicPr>
          <p:cNvPr id="1027" name="Picture 3" descr="C:\Documents and Settings\mohammad.PC133913961175\Desktop\diastema-closure-before.jpg"/>
          <p:cNvPicPr>
            <a:picLocks noChangeAspect="1" noChangeArrowheads="1"/>
          </p:cNvPicPr>
          <p:nvPr/>
        </p:nvPicPr>
        <p:blipFill>
          <a:blip r:embed="rId2"/>
          <a:srcRect/>
          <a:stretch>
            <a:fillRect/>
          </a:stretch>
        </p:blipFill>
        <p:spPr bwMode="auto">
          <a:xfrm>
            <a:off x="1214414" y="357166"/>
            <a:ext cx="2762248" cy="2071686"/>
          </a:xfrm>
          <a:prstGeom prst="rect">
            <a:avLst/>
          </a:prstGeom>
          <a:noFill/>
        </p:spPr>
      </p:pic>
      <p:pic>
        <p:nvPicPr>
          <p:cNvPr id="1028" name="Picture 4" descr="C:\Documents and Settings\mohammad.PC133913961175\Desktop\diastema-closure-after.jpg"/>
          <p:cNvPicPr>
            <a:picLocks noChangeAspect="1" noChangeArrowheads="1"/>
          </p:cNvPicPr>
          <p:nvPr/>
        </p:nvPicPr>
        <p:blipFill>
          <a:blip r:embed="rId3"/>
          <a:srcRect/>
          <a:stretch>
            <a:fillRect/>
          </a:stretch>
        </p:blipFill>
        <p:spPr bwMode="auto">
          <a:xfrm>
            <a:off x="6072198" y="285728"/>
            <a:ext cx="2762269" cy="2071702"/>
          </a:xfrm>
          <a:prstGeom prst="rect">
            <a:avLst/>
          </a:prstGeom>
          <a:noFill/>
        </p:spPr>
      </p:pic>
      <p:sp>
        <p:nvSpPr>
          <p:cNvPr id="10" name="Rectangle 9"/>
          <p:cNvSpPr/>
          <p:nvPr/>
        </p:nvSpPr>
        <p:spPr>
          <a:xfrm>
            <a:off x="1214414" y="2571744"/>
            <a:ext cx="278608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Diastemas  closure before</a:t>
            </a:r>
            <a:r>
              <a:rPr lang="en-US" dirty="0" smtClean="0"/>
              <a:t>	</a:t>
            </a:r>
            <a:endParaRPr lang="en-GB" dirty="0"/>
          </a:p>
        </p:txBody>
      </p:sp>
      <p:sp>
        <p:nvSpPr>
          <p:cNvPr id="11" name="Rectangle 10"/>
          <p:cNvSpPr/>
          <p:nvPr/>
        </p:nvSpPr>
        <p:spPr>
          <a:xfrm>
            <a:off x="6000760" y="2500306"/>
            <a:ext cx="2786082" cy="7858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After</a:t>
            </a:r>
            <a:endParaRPr lang="en-GB" sz="2400" dirty="0"/>
          </a:p>
        </p:txBody>
      </p:sp>
      <p:pic>
        <p:nvPicPr>
          <p:cNvPr id="12" name="Content Placeholder 11" descr="2007-09-13.jpg"/>
          <p:cNvPicPr>
            <a:picLocks noGrp="1" noChangeAspect="1"/>
          </p:cNvPicPr>
          <p:nvPr>
            <p:ph idx="1"/>
          </p:nvPr>
        </p:nvPicPr>
        <p:blipFill>
          <a:blip r:embed="rId4"/>
          <a:stretch>
            <a:fillRect/>
          </a:stretch>
        </p:blipFill>
        <p:spPr>
          <a:xfrm>
            <a:off x="2500298" y="3857627"/>
            <a:ext cx="3619512" cy="2597001"/>
          </a:xfrm>
        </p:spPr>
      </p:pic>
      <p:cxnSp>
        <p:nvCxnSpPr>
          <p:cNvPr id="14" name="Straight Arrow Connector 13"/>
          <p:cNvCxnSpPr/>
          <p:nvPr/>
        </p:nvCxnSpPr>
        <p:spPr>
          <a:xfrm>
            <a:off x="4071934" y="1500174"/>
            <a:ext cx="1785950"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0886"/>
          </a:xfrm>
        </p:spPr>
        <p:txBody>
          <a:bodyPr/>
          <a:lstStyle/>
          <a:p>
            <a:pPr algn="ctr"/>
            <a:r>
              <a:rPr lang="en-US" dirty="0" smtClean="0"/>
              <a:t>Space regaining</a:t>
            </a:r>
            <a:endParaRPr lang="en-GB" dirty="0"/>
          </a:p>
        </p:txBody>
      </p:sp>
      <p:sp>
        <p:nvSpPr>
          <p:cNvPr id="3" name="Content Placeholder 2"/>
          <p:cNvSpPr>
            <a:spLocks noGrp="1"/>
          </p:cNvSpPr>
          <p:nvPr>
            <p:ph idx="1"/>
          </p:nvPr>
        </p:nvSpPr>
        <p:spPr>
          <a:xfrm>
            <a:off x="357158" y="1428736"/>
            <a:ext cx="8329642" cy="5000660"/>
          </a:xfrm>
        </p:spPr>
        <p:txBody>
          <a:bodyPr/>
          <a:lstStyle/>
          <a:p>
            <a:r>
              <a:rPr lang="en-US" dirty="0" smtClean="0"/>
              <a:t>If a primary molar is lost early and space maintainers are not used , a reduction in arch length by mesial movement of the first molar can be expected.</a:t>
            </a:r>
          </a:p>
          <a:p>
            <a:endParaRPr lang="en-US" dirty="0" smtClean="0"/>
          </a:p>
          <a:p>
            <a:r>
              <a:rPr lang="en-US" dirty="0" smtClean="0"/>
              <a:t>The space regaining procedures are preferably  undertaken at an early age prior to the eruption of the second molar.</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62</a:t>
            </a:fld>
            <a:endParaRPr lang="en-GB"/>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428604"/>
            <a:ext cx="8229600" cy="5886789"/>
          </a:xfrm>
        </p:spPr>
        <p:txBody>
          <a:bodyPr/>
          <a:lstStyle/>
          <a:p>
            <a:r>
              <a:rPr lang="en-US" dirty="0" smtClean="0"/>
              <a:t>Commonly used space regainer are;</a:t>
            </a:r>
          </a:p>
          <a:p>
            <a:endParaRPr lang="en-US" dirty="0" smtClean="0"/>
          </a:p>
          <a:p>
            <a:pPr marL="514350" indent="-514350">
              <a:buFont typeface="+mj-lt"/>
              <a:buAutoNum type="arabicPeriod"/>
            </a:pPr>
            <a:r>
              <a:rPr lang="en-US" dirty="0" smtClean="0"/>
              <a:t>Gerber space regainer</a:t>
            </a:r>
          </a:p>
          <a:p>
            <a:pPr marL="514350" indent="-514350">
              <a:buFont typeface="+mj-lt"/>
              <a:buAutoNum type="arabicPeriod"/>
            </a:pPr>
            <a:endParaRPr lang="en-US" dirty="0" smtClean="0"/>
          </a:p>
          <a:p>
            <a:pPr marL="514350" indent="-514350">
              <a:buFont typeface="+mj-lt"/>
              <a:buAutoNum type="arabicPeriod"/>
            </a:pPr>
            <a:r>
              <a:rPr lang="en-US" dirty="0" smtClean="0"/>
              <a:t>Space regainer using jack screws</a:t>
            </a:r>
          </a:p>
          <a:p>
            <a:pPr marL="514350" indent="-514350">
              <a:buFont typeface="+mj-lt"/>
              <a:buAutoNum type="arabicPeriod"/>
            </a:pPr>
            <a:endParaRPr lang="en-US" dirty="0" smtClean="0"/>
          </a:p>
          <a:p>
            <a:pPr marL="514350" indent="-514350">
              <a:buFont typeface="+mj-lt"/>
              <a:buAutoNum type="arabicPeriod"/>
            </a:pPr>
            <a:r>
              <a:rPr lang="en-US" dirty="0" smtClean="0"/>
              <a:t>Adam’s space regainer </a:t>
            </a:r>
          </a:p>
          <a:p>
            <a:pPr marL="514350" indent="-514350">
              <a:buFont typeface="+mj-lt"/>
              <a:buAutoNum type="arabicPeriod"/>
            </a:pPr>
            <a:endParaRPr lang="en-US" dirty="0" smtClean="0"/>
          </a:p>
          <a:p>
            <a:pPr marL="514350" indent="-514350">
              <a:buFont typeface="+mj-lt"/>
              <a:buAutoNum type="arabicPeriod"/>
            </a:pPr>
            <a:r>
              <a:rPr lang="en-US" dirty="0" smtClean="0"/>
              <a:t>Using cantilever spring </a:t>
            </a:r>
          </a:p>
          <a:p>
            <a:endParaRPr lang="en-US" dirty="0" smtClean="0"/>
          </a:p>
        </p:txBody>
      </p:sp>
      <p:sp>
        <p:nvSpPr>
          <p:cNvPr id="4" name="Slide Number Placeholder 3"/>
          <p:cNvSpPr>
            <a:spLocks noGrp="1"/>
          </p:cNvSpPr>
          <p:nvPr>
            <p:ph type="sldNum" sz="quarter" idx="12"/>
          </p:nvPr>
        </p:nvSpPr>
        <p:spPr/>
        <p:txBody>
          <a:bodyPr/>
          <a:lstStyle/>
          <a:p>
            <a:fld id="{C2A528D2-C80C-4AF3-8AC4-658BA17FCD3E}" type="slidenum">
              <a:rPr lang="en-GB" smtClean="0"/>
              <a:pPr/>
              <a:t>63</a:t>
            </a:fld>
            <a:endParaRPr lang="en-GB"/>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46572"/>
          </a:xfrm>
        </p:spPr>
        <p:txBody>
          <a:bodyPr>
            <a:normAutofit fontScale="90000"/>
          </a:bodyPr>
          <a:lstStyle/>
          <a:p>
            <a:pPr algn="ctr"/>
            <a:r>
              <a:rPr lang="en-US" dirty="0" smtClean="0"/>
              <a:t>Interception of habits</a:t>
            </a:r>
            <a:endParaRPr lang="en-GB" dirty="0"/>
          </a:p>
        </p:txBody>
      </p:sp>
      <p:sp>
        <p:nvSpPr>
          <p:cNvPr id="3" name="Content Placeholder 2"/>
          <p:cNvSpPr>
            <a:spLocks noGrp="1"/>
          </p:cNvSpPr>
          <p:nvPr>
            <p:ph idx="1"/>
          </p:nvPr>
        </p:nvSpPr>
        <p:spPr>
          <a:xfrm>
            <a:off x="357158" y="1214422"/>
            <a:ext cx="8329642" cy="5143536"/>
          </a:xfrm>
        </p:spPr>
        <p:txBody>
          <a:bodyPr/>
          <a:lstStyle/>
          <a:p>
            <a:r>
              <a:rPr lang="en-US" dirty="0" smtClean="0"/>
              <a:t>Habits in orthodontics sense refer to certain action involving the teeth and other oral or perioral structures which are repeated often enough by the patients to have a profound and deleterious effect on the position of the teeth and occlusion.</a:t>
            </a:r>
          </a:p>
          <a:p>
            <a:endParaRPr lang="en-US" dirty="0" smtClean="0"/>
          </a:p>
          <a:p>
            <a:r>
              <a:rPr lang="en-US" dirty="0" smtClean="0"/>
              <a:t> Some of the habits can affect the oral structures are </a:t>
            </a:r>
            <a:r>
              <a:rPr lang="en-US" i="1" dirty="0" smtClean="0"/>
              <a:t>thumb sucking, tongue thrusting &amp; mouth breathing.</a:t>
            </a:r>
            <a:endParaRPr lang="en-GB" i="1"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64</a:t>
            </a:fld>
            <a:endParaRPr lang="en-GB"/>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032324"/>
          </a:xfrm>
        </p:spPr>
        <p:txBody>
          <a:bodyPr/>
          <a:lstStyle/>
          <a:p>
            <a:pPr algn="ctr"/>
            <a:r>
              <a:rPr lang="en-GB" dirty="0" smtClean="0"/>
              <a:t>Tongue thrusting</a:t>
            </a:r>
            <a:endParaRPr lang="en-GB" dirty="0"/>
          </a:p>
        </p:txBody>
      </p:sp>
      <p:sp>
        <p:nvSpPr>
          <p:cNvPr id="3" name="Content Placeholder 2"/>
          <p:cNvSpPr>
            <a:spLocks noGrp="1"/>
          </p:cNvSpPr>
          <p:nvPr>
            <p:ph idx="1"/>
          </p:nvPr>
        </p:nvSpPr>
        <p:spPr>
          <a:xfrm>
            <a:off x="285720" y="1357298"/>
            <a:ext cx="8401080" cy="5000660"/>
          </a:xfrm>
        </p:spPr>
        <p:txBody>
          <a:bodyPr>
            <a:normAutofit fontScale="85000" lnSpcReduction="20000"/>
          </a:bodyPr>
          <a:lstStyle/>
          <a:p>
            <a:r>
              <a:rPr lang="en-GB" dirty="0" smtClean="0"/>
              <a:t>Tongue thrusting-  is the habit of thrusting the tongue forward against the teeth or in between while swallowing. It is an infantile pattern of swallowing that has been retained by an individual. </a:t>
            </a:r>
          </a:p>
          <a:p>
            <a:pPr>
              <a:buNone/>
            </a:pPr>
            <a:r>
              <a:rPr lang="en-GB" dirty="0" smtClean="0">
                <a:solidFill>
                  <a:srgbClr val="92D050"/>
                </a:solidFill>
              </a:rPr>
              <a:t/>
            </a:r>
            <a:br>
              <a:rPr lang="en-GB" dirty="0" smtClean="0">
                <a:solidFill>
                  <a:srgbClr val="92D050"/>
                </a:solidFill>
              </a:rPr>
            </a:br>
            <a:r>
              <a:rPr lang="en-GB" i="1" dirty="0" smtClean="0">
                <a:solidFill>
                  <a:srgbClr val="92D050"/>
                </a:solidFill>
              </a:rPr>
              <a:t>According to Dr. T. M. Graber, we swallow a total of 1,200 to 2,000 times every 24 hours with about four pounds of pressure per swallow. This constant pressure of the tongue will force the teeth out of alignment with a tongue thrust problem. Besides the pressure exerted while swallowing, nervous thrusting also pushes the tongue against the teeth while it is at rest. This is an involuntary, subconscious habit that is difficult to correct.</a:t>
            </a:r>
            <a:r>
              <a:rPr lang="en-GB" dirty="0" smtClean="0"/>
              <a:t/>
            </a:r>
            <a:br>
              <a:rPr lang="en-GB" dirty="0" smtClean="0"/>
            </a:b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65</a:t>
            </a:fld>
            <a:endParaRPr lang="en-GB"/>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06b.jpg"/>
          <p:cNvPicPr>
            <a:picLocks noGrp="1" noChangeAspect="1"/>
          </p:cNvPicPr>
          <p:nvPr>
            <p:ph idx="1"/>
          </p:nvPr>
        </p:nvPicPr>
        <p:blipFill>
          <a:blip r:embed="rId2"/>
          <a:stretch>
            <a:fillRect/>
          </a:stretch>
        </p:blipFill>
        <p:spPr>
          <a:xfrm>
            <a:off x="2714612" y="1142984"/>
            <a:ext cx="3857652" cy="3214710"/>
          </a:xfrm>
        </p:spPr>
      </p:pic>
      <p:sp>
        <p:nvSpPr>
          <p:cNvPr id="4" name="Slide Number Placeholder 3"/>
          <p:cNvSpPr>
            <a:spLocks noGrp="1"/>
          </p:cNvSpPr>
          <p:nvPr>
            <p:ph type="sldNum" sz="quarter" idx="12"/>
          </p:nvPr>
        </p:nvSpPr>
        <p:spPr/>
        <p:txBody>
          <a:bodyPr/>
          <a:lstStyle/>
          <a:p>
            <a:fld id="{C2A528D2-C80C-4AF3-8AC4-658BA17FCD3E}" type="slidenum">
              <a:rPr lang="en-GB" smtClean="0"/>
              <a:pPr/>
              <a:t>66</a:t>
            </a:fld>
            <a:endParaRPr lang="en-GB"/>
          </a:p>
        </p:txBody>
      </p:sp>
      <p:sp>
        <p:nvSpPr>
          <p:cNvPr id="6" name="Rectangle 5"/>
          <p:cNvSpPr/>
          <p:nvPr/>
        </p:nvSpPr>
        <p:spPr>
          <a:xfrm>
            <a:off x="2786050" y="4429132"/>
            <a:ext cx="378621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Tongue thrusting </a:t>
            </a:r>
            <a:endParaRPr lang="en-GB" sz="2800"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6072230"/>
          </a:xfrm>
        </p:spPr>
        <p:txBody>
          <a:bodyPr>
            <a:noAutofit/>
          </a:bodyPr>
          <a:lstStyle/>
          <a:p>
            <a:r>
              <a:rPr lang="en-GB" sz="2800" b="1" dirty="0" smtClean="0"/>
              <a:t>Causes of tongue thrust</a:t>
            </a:r>
            <a:r>
              <a:rPr lang="en-GB" sz="2800" dirty="0" smtClean="0"/>
              <a:t/>
            </a:r>
            <a:br>
              <a:rPr lang="en-GB" sz="2800" dirty="0" smtClean="0"/>
            </a:br>
            <a:r>
              <a:rPr lang="en-GB" sz="2800" dirty="0" smtClean="0"/>
              <a:t>No  specific cause has actually been determined for the tongue thrust problem. Any of the following may cause tongue thrust:</a:t>
            </a:r>
            <a:br>
              <a:rPr lang="en-GB" sz="2800" dirty="0" smtClean="0"/>
            </a:br>
            <a:endParaRPr lang="en-GB" sz="2800" dirty="0" smtClean="0"/>
          </a:p>
          <a:p>
            <a:r>
              <a:rPr lang="en-GB" sz="2800" dirty="0" smtClean="0"/>
              <a:t>Certain types of artificial nipples used in feeding infants</a:t>
            </a:r>
            <a:br>
              <a:rPr lang="en-GB" sz="2800" dirty="0" smtClean="0"/>
            </a:br>
            <a:endParaRPr lang="en-GB" sz="2800" dirty="0" smtClean="0"/>
          </a:p>
          <a:p>
            <a:r>
              <a:rPr lang="en-GB" sz="2800" dirty="0" smtClean="0"/>
              <a:t>Thumb sucking</a:t>
            </a:r>
          </a:p>
          <a:p>
            <a:endParaRPr lang="en-GB" sz="2800" dirty="0" smtClean="0"/>
          </a:p>
          <a:p>
            <a:r>
              <a:rPr lang="en-GB" sz="2800" dirty="0" smtClean="0"/>
              <a:t>Allergies, nasal congestion or obstructions contributing to mouth breathing causing the posture of the tongue to be very low in the mouth</a:t>
            </a:r>
            <a:br>
              <a:rPr lang="en-GB" sz="2800" dirty="0" smtClean="0"/>
            </a:br>
            <a:endParaRPr lang="en-GB" sz="2800" dirty="0" smtClean="0"/>
          </a:p>
          <a:p>
            <a:pPr>
              <a:buNone/>
            </a:pPr>
            <a:r>
              <a:rPr lang="en-GB" sz="2800" dirty="0" smtClean="0"/>
              <a:t/>
            </a:r>
            <a:br>
              <a:rPr lang="en-GB" sz="2800" dirty="0" smtClean="0"/>
            </a:br>
            <a:r>
              <a:rPr lang="en-GB" sz="2800" dirty="0" smtClean="0"/>
              <a:t/>
            </a:r>
            <a:br>
              <a:rPr lang="en-GB" sz="2800" dirty="0" smtClean="0"/>
            </a:br>
            <a:endParaRPr lang="en-GB" sz="2800" dirty="0" smtClean="0"/>
          </a:p>
          <a:p>
            <a:endParaRPr lang="en-GB" sz="2800"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67</a:t>
            </a:fld>
            <a:endParaRPr lang="en-GB"/>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529599"/>
          </a:xfrm>
        </p:spPr>
        <p:txBody>
          <a:bodyPr>
            <a:normAutofit/>
          </a:bodyPr>
          <a:lstStyle/>
          <a:p>
            <a:r>
              <a:rPr lang="en-GB" dirty="0" smtClean="0"/>
              <a:t>Large tonsils, adenoids, or many sore throats which cause difficulty in swallowing</a:t>
            </a:r>
            <a:br>
              <a:rPr lang="en-GB" dirty="0" smtClean="0"/>
            </a:br>
            <a:endParaRPr lang="en-GB" dirty="0" smtClean="0"/>
          </a:p>
          <a:p>
            <a:r>
              <a:rPr lang="en-GB" dirty="0" smtClean="0"/>
              <a:t>An abnormally large tongue</a:t>
            </a:r>
            <a:br>
              <a:rPr lang="en-GB" dirty="0" smtClean="0"/>
            </a:br>
            <a:endParaRPr lang="en-GB" dirty="0" smtClean="0"/>
          </a:p>
          <a:p>
            <a:r>
              <a:rPr lang="en-GB" dirty="0" smtClean="0"/>
              <a:t>Neurological, muscular, or other physiological abnormalities</a:t>
            </a:r>
            <a:br>
              <a:rPr lang="en-GB" dirty="0" smtClean="0"/>
            </a:br>
            <a:endParaRPr lang="en-GB" dirty="0" smtClean="0"/>
          </a:p>
          <a:p>
            <a:r>
              <a:rPr lang="en-GB" dirty="0" smtClean="0"/>
              <a:t>Short lingual </a:t>
            </a:r>
            <a:r>
              <a:rPr lang="en-GB" dirty="0" err="1" smtClean="0"/>
              <a:t>frenum</a:t>
            </a:r>
            <a:r>
              <a:rPr lang="en-GB" dirty="0" smtClean="0"/>
              <a:t> (tongue tied)</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68</a:t>
            </a:fld>
            <a:endParaRPr lang="en-GB"/>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72475"/>
          </a:xfrm>
        </p:spPr>
        <p:txBody>
          <a:bodyPr/>
          <a:lstStyle/>
          <a:p>
            <a:r>
              <a:rPr lang="en-US" dirty="0" smtClean="0"/>
              <a:t>Management of tongue thrust</a:t>
            </a:r>
          </a:p>
          <a:p>
            <a:pPr>
              <a:buNone/>
            </a:pPr>
            <a:endParaRPr lang="en-US" dirty="0" smtClean="0"/>
          </a:p>
          <a:p>
            <a:pPr>
              <a:buNone/>
            </a:pPr>
            <a:r>
              <a:rPr lang="en-US" dirty="0" smtClean="0"/>
              <a:t>Habit interception- both fixed and removable cribs or rakes are valuable aid in breaking the habit.</a:t>
            </a:r>
          </a:p>
          <a:p>
            <a:pPr>
              <a:buNone/>
            </a:pPr>
            <a:endParaRPr lang="en-US" dirty="0" smtClean="0"/>
          </a:p>
          <a:p>
            <a:pPr>
              <a:buNone/>
            </a:pPr>
            <a:r>
              <a:rPr lang="en-US" dirty="0" smtClean="0"/>
              <a:t>The child is taught correct method of swallowing.</a:t>
            </a:r>
          </a:p>
          <a:p>
            <a:pPr>
              <a:buNone/>
            </a:pPr>
            <a:endParaRPr lang="en-US" dirty="0" smtClean="0"/>
          </a:p>
          <a:p>
            <a:pPr>
              <a:buNone/>
            </a:pPr>
            <a:r>
              <a:rPr lang="en-US" dirty="0" smtClean="0"/>
              <a:t>Various muscle exercise of the tongue can help in training it to adapt to new swallowing pattern.</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69</a:t>
            </a:fld>
            <a:endParaRPr lang="en-GB"/>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48"/>
          </a:xfrm>
        </p:spPr>
        <p:txBody>
          <a:bodyPr/>
          <a:lstStyle/>
          <a:p>
            <a:pPr algn="ctr"/>
            <a:r>
              <a:rPr lang="en-US" dirty="0" smtClean="0"/>
              <a:t>Introduction</a:t>
            </a:r>
            <a:endParaRPr lang="en-GB" dirty="0"/>
          </a:p>
        </p:txBody>
      </p:sp>
      <p:sp>
        <p:nvSpPr>
          <p:cNvPr id="6" name="Content Placeholder 5"/>
          <p:cNvSpPr>
            <a:spLocks noGrp="1"/>
          </p:cNvSpPr>
          <p:nvPr>
            <p:ph idx="1"/>
          </p:nvPr>
        </p:nvSpPr>
        <p:spPr>
          <a:xfrm>
            <a:off x="214282" y="1214422"/>
            <a:ext cx="8472518" cy="5357850"/>
          </a:xfrm>
        </p:spPr>
        <p:txBody>
          <a:bodyPr/>
          <a:lstStyle/>
          <a:p>
            <a:endParaRPr lang="en-US" dirty="0" smtClean="0"/>
          </a:p>
          <a:p>
            <a:r>
              <a:rPr lang="en-US" dirty="0" smtClean="0"/>
              <a:t>The term </a:t>
            </a:r>
            <a:r>
              <a:rPr lang="en-US" i="1" dirty="0" smtClean="0"/>
              <a:t>orthodontia</a:t>
            </a:r>
            <a:r>
              <a:rPr lang="en-US" dirty="0" smtClean="0"/>
              <a:t> was apparently used first by the Frenchman </a:t>
            </a:r>
            <a:r>
              <a:rPr lang="en-US" b="1" dirty="0" smtClean="0"/>
              <a:t>Le Foulan </a:t>
            </a:r>
            <a:r>
              <a:rPr lang="en-US" dirty="0" smtClean="0"/>
              <a:t>in 1839. The name of the specialty “</a:t>
            </a:r>
            <a:r>
              <a:rPr lang="en-US" i="1" dirty="0" smtClean="0"/>
              <a:t>orthodontics</a:t>
            </a:r>
            <a:r>
              <a:rPr lang="en-US" dirty="0" smtClean="0"/>
              <a:t>” comes from the two Greek words “</a:t>
            </a:r>
            <a:r>
              <a:rPr lang="en-US" i="1" dirty="0" smtClean="0"/>
              <a:t>ortho</a:t>
            </a:r>
            <a:r>
              <a:rPr lang="en-US" dirty="0" smtClean="0"/>
              <a:t>” meaning right or straight “</a:t>
            </a:r>
            <a:r>
              <a:rPr lang="en-US" i="1" dirty="0" smtClean="0"/>
              <a:t>odontos</a:t>
            </a:r>
            <a:r>
              <a:rPr lang="en-US" dirty="0" smtClean="0"/>
              <a:t>” meaning the tooth, “</a:t>
            </a:r>
            <a:r>
              <a:rPr lang="en-US" i="1" dirty="0" smtClean="0"/>
              <a:t>ics</a:t>
            </a:r>
            <a:r>
              <a:rPr lang="en-US" dirty="0" smtClean="0"/>
              <a:t>” meaning the science. </a:t>
            </a:r>
          </a:p>
          <a:p>
            <a:pPr>
              <a:buNone/>
            </a:pPr>
            <a:r>
              <a:rPr lang="en-US" dirty="0" smtClean="0"/>
              <a:t>  </a:t>
            </a:r>
          </a:p>
          <a:p>
            <a:pPr>
              <a:buNone/>
            </a:pPr>
            <a:r>
              <a:rPr lang="en-US" dirty="0" smtClean="0"/>
              <a:t>  The definition given by the British society for the study of orthodontics in 1922.</a:t>
            </a:r>
            <a:endParaRPr lang="en-GB" dirty="0"/>
          </a:p>
        </p:txBody>
      </p:sp>
      <p:sp>
        <p:nvSpPr>
          <p:cNvPr id="5" name="Slide Number Placeholder 4"/>
          <p:cNvSpPr>
            <a:spLocks noGrp="1"/>
          </p:cNvSpPr>
          <p:nvPr>
            <p:ph type="sldNum" sz="quarter" idx="12"/>
          </p:nvPr>
        </p:nvSpPr>
        <p:spPr/>
        <p:txBody>
          <a:bodyPr/>
          <a:lstStyle/>
          <a:p>
            <a:fld id="{C2A528D2-C80C-4AF3-8AC4-658BA17FCD3E}" type="slidenum">
              <a:rPr lang="en-GB" smtClean="0"/>
              <a:pPr/>
              <a:t>7</a:t>
            </a:fld>
            <a:endParaRPr lang="en-GB"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Thumb sucking </a:t>
            </a:r>
            <a:endParaRPr lang="en-GB" dirty="0"/>
          </a:p>
        </p:txBody>
      </p:sp>
      <p:sp>
        <p:nvSpPr>
          <p:cNvPr id="3" name="Content Placeholder 2"/>
          <p:cNvSpPr>
            <a:spLocks noGrp="1"/>
          </p:cNvSpPr>
          <p:nvPr>
            <p:ph idx="1"/>
          </p:nvPr>
        </p:nvSpPr>
        <p:spPr>
          <a:xfrm>
            <a:off x="457200" y="1646236"/>
            <a:ext cx="8229600" cy="4783159"/>
          </a:xfrm>
        </p:spPr>
        <p:txBody>
          <a:bodyPr>
            <a:normAutofit fontScale="85000" lnSpcReduction="10000"/>
          </a:bodyPr>
          <a:lstStyle/>
          <a:p>
            <a:r>
              <a:rPr lang="en-GB" b="1" dirty="0" smtClean="0"/>
              <a:t>Thumb sucking</a:t>
            </a:r>
            <a:r>
              <a:rPr lang="en-GB" dirty="0" smtClean="0"/>
              <a:t> is the act of putting the thumb into the mouth and rhythmically repeating sucking contact for a prolonged duration. It can also be accomplished with any piece of skin within reach (such as the big toe) and is considered to be soothing and therapeutic for the person. Thumb sucking is generally associated with babies and young children.</a:t>
            </a:r>
          </a:p>
          <a:p>
            <a:endParaRPr lang="en-GB" dirty="0" smtClean="0"/>
          </a:p>
          <a:p>
            <a:r>
              <a:rPr lang="en-GB" dirty="0" smtClean="0"/>
              <a:t>Children suck on objects (including pacifiers) to soothe themselves; sucking is one of a baby’s natural reflexes and completely typical for babies and young children</a:t>
            </a:r>
          </a:p>
          <a:p>
            <a:pPr>
              <a:buNone/>
            </a:pP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70</a:t>
            </a:fld>
            <a:endParaRPr lang="en-GB"/>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Thumb sucking</a:t>
            </a:r>
            <a:endParaRPr lang="en-GB" dirty="0"/>
          </a:p>
        </p:txBody>
      </p:sp>
      <p:pic>
        <p:nvPicPr>
          <p:cNvPr id="9" name="Content Placeholder 8" descr="ATGCAIBQOA2CA51F3OICA0IYWW1CAR2VQYNCAU2FEZ0CA81SVQFCAT2KEI5CAH12TGACATJ2Z1CCAL99M74CAWYE4BACAWILB9PCAYXP9X3CAGIHQ3DCAHK3B33CA8AZC1FCAYSJ8H5.jpg"/>
          <p:cNvPicPr>
            <a:picLocks noGrp="1" noChangeAspect="1"/>
          </p:cNvPicPr>
          <p:nvPr>
            <p:ph idx="1"/>
          </p:nvPr>
        </p:nvPicPr>
        <p:blipFill>
          <a:blip r:embed="rId2"/>
          <a:stretch>
            <a:fillRect/>
          </a:stretch>
        </p:blipFill>
        <p:spPr>
          <a:xfrm>
            <a:off x="357158" y="1571612"/>
            <a:ext cx="2667019" cy="2000264"/>
          </a:xfrm>
        </p:spPr>
      </p:pic>
      <p:sp>
        <p:nvSpPr>
          <p:cNvPr id="4" name="Slide Number Placeholder 3"/>
          <p:cNvSpPr>
            <a:spLocks noGrp="1"/>
          </p:cNvSpPr>
          <p:nvPr>
            <p:ph type="sldNum" sz="quarter" idx="12"/>
          </p:nvPr>
        </p:nvSpPr>
        <p:spPr/>
        <p:txBody>
          <a:bodyPr/>
          <a:lstStyle/>
          <a:p>
            <a:fld id="{C2A528D2-C80C-4AF3-8AC4-658BA17FCD3E}" type="slidenum">
              <a:rPr lang="en-GB" smtClean="0"/>
              <a:pPr/>
              <a:t>71</a:t>
            </a:fld>
            <a:endParaRPr lang="en-GB"/>
          </a:p>
        </p:txBody>
      </p:sp>
      <p:pic>
        <p:nvPicPr>
          <p:cNvPr id="2050" name="Picture 2" descr="C:\Documents and Settings\mohammad.PC133913961175\Desktop\1QECAYAOGIUCA1TZTHQCAG793NJCAB7IYIXCAHXTO2DCAKSWXYECA7FSBULCA1JX4IXCAFSCWBBCAU322SCCANVDWS9CAE1DB98CANBKG2ACA9RLCMACA6R6EYNCAK9L3B3CAYCZX5S.jpg"/>
          <p:cNvPicPr>
            <a:picLocks noChangeAspect="1" noChangeArrowheads="1"/>
          </p:cNvPicPr>
          <p:nvPr/>
        </p:nvPicPr>
        <p:blipFill>
          <a:blip r:embed="rId3"/>
          <a:srcRect/>
          <a:stretch>
            <a:fillRect/>
          </a:stretch>
        </p:blipFill>
        <p:spPr bwMode="auto">
          <a:xfrm>
            <a:off x="6858016" y="285727"/>
            <a:ext cx="1824044" cy="2755471"/>
          </a:xfrm>
          <a:prstGeom prst="rect">
            <a:avLst/>
          </a:prstGeom>
          <a:noFill/>
        </p:spPr>
      </p:pic>
      <p:pic>
        <p:nvPicPr>
          <p:cNvPr id="2051" name="Picture 3" descr="C:\Documents and Settings\mohammad.PC133913961175\Desktop\KNXCAJB3Y9JCAI4R3FECAYIIZ4ECAKBIJGSCAYU2X0ECAR22X22CAJ94ZNYCAF3TP01CAHHNXE3CASQGES0CAA630NVCAZS25UACAIDY96CCALVQEZVCA2QAVBBCAP34QP5CAZIBV46.jpg"/>
          <p:cNvPicPr>
            <a:picLocks noChangeAspect="1" noChangeArrowheads="1"/>
          </p:cNvPicPr>
          <p:nvPr/>
        </p:nvPicPr>
        <p:blipFill>
          <a:blip r:embed="rId4"/>
          <a:srcRect/>
          <a:stretch>
            <a:fillRect/>
          </a:stretch>
        </p:blipFill>
        <p:spPr bwMode="auto">
          <a:xfrm>
            <a:off x="3643306" y="1571612"/>
            <a:ext cx="2667019" cy="2000264"/>
          </a:xfrm>
          <a:prstGeom prst="rect">
            <a:avLst/>
          </a:prstGeom>
          <a:noFill/>
        </p:spPr>
      </p:pic>
      <p:pic>
        <p:nvPicPr>
          <p:cNvPr id="2052" name="Picture 4" descr="C:\Documents and Settings\mohammad.PC133913961175\Desktop\WNDCAFWP2L2CATH8BD2CAFQNAKACABEZCIECAKHUBPFCAOKDTNDCA852LMQCAX8L6WSCA6O3UCGCADFLB28CAV6ZG2KCAKBHZA2CA5EZ6C2CAGQZSDOCAS88BCBCAZ0YI7ICA8R5SGG.jpg"/>
          <p:cNvPicPr>
            <a:picLocks noChangeAspect="1" noChangeArrowheads="1"/>
          </p:cNvPicPr>
          <p:nvPr/>
        </p:nvPicPr>
        <p:blipFill>
          <a:blip r:embed="rId5"/>
          <a:srcRect/>
          <a:stretch>
            <a:fillRect/>
          </a:stretch>
        </p:blipFill>
        <p:spPr bwMode="auto">
          <a:xfrm>
            <a:off x="5429256" y="3714752"/>
            <a:ext cx="3162313" cy="2677579"/>
          </a:xfrm>
          <a:prstGeom prst="rect">
            <a:avLst/>
          </a:prstGeom>
          <a:noFill/>
        </p:spPr>
      </p:pic>
      <p:sp>
        <p:nvSpPr>
          <p:cNvPr id="13" name="Rectangle 12"/>
          <p:cNvSpPr/>
          <p:nvPr/>
        </p:nvSpPr>
        <p:spPr>
          <a:xfrm>
            <a:off x="571472" y="4143380"/>
            <a:ext cx="2357454" cy="1928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Control of the habit </a:t>
            </a:r>
            <a:endParaRPr lang="en-GB" sz="2800" dirty="0"/>
          </a:p>
        </p:txBody>
      </p:sp>
      <p:cxnSp>
        <p:nvCxnSpPr>
          <p:cNvPr id="15" name="Straight Connector 14"/>
          <p:cNvCxnSpPr/>
          <p:nvPr/>
        </p:nvCxnSpPr>
        <p:spPr>
          <a:xfrm>
            <a:off x="3071802" y="5214950"/>
            <a:ext cx="2214578" cy="1588"/>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714356"/>
            <a:ext cx="8401080" cy="5643602"/>
          </a:xfrm>
        </p:spPr>
        <p:txBody>
          <a:bodyPr>
            <a:normAutofit/>
          </a:bodyPr>
          <a:lstStyle/>
          <a:p>
            <a:r>
              <a:rPr lang="en-GB" dirty="0" smtClean="0"/>
              <a:t>Thumb sucking can start as early as 15 weeks of growth in the uterus or within months of being born. Prior to 12 weeks, the fetus has webbed digits. Most thumb-suckers stop gradually by the age of five years. Rarely it continues into adulthood. It is not uncommon for thumb-suckers to suck both thumbs or their fingers. </a:t>
            </a:r>
          </a:p>
          <a:p>
            <a:endParaRPr lang="en-GB" dirty="0" smtClean="0"/>
          </a:p>
          <a:p>
            <a:r>
              <a:rPr lang="en-GB" dirty="0" smtClean="0"/>
              <a:t>Finger sucking is synonymous with thumb sucking in effect and treatment, but less common.</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72</a:t>
            </a:fld>
            <a:endParaRPr lang="en-GB"/>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1480"/>
            <a:ext cx="8229600" cy="5857916"/>
          </a:xfrm>
        </p:spPr>
        <p:txBody>
          <a:bodyPr>
            <a:normAutofit fontScale="92500" lnSpcReduction="10000"/>
          </a:bodyPr>
          <a:lstStyle/>
          <a:p>
            <a:r>
              <a:rPr lang="en-US" dirty="0" smtClean="0"/>
              <a:t>Effect of thumb sucking-</a:t>
            </a:r>
          </a:p>
          <a:p>
            <a:endParaRPr lang="en-US" dirty="0" smtClean="0"/>
          </a:p>
          <a:p>
            <a:pPr>
              <a:buNone/>
            </a:pPr>
            <a:r>
              <a:rPr lang="en-US" dirty="0" smtClean="0"/>
              <a:t>Labial tipping of the maxillary anteriors resulting in prolination of maxillary anteriors. </a:t>
            </a:r>
          </a:p>
          <a:p>
            <a:pPr>
              <a:buNone/>
            </a:pPr>
            <a:r>
              <a:rPr lang="en-US" dirty="0" smtClean="0"/>
              <a:t> </a:t>
            </a:r>
          </a:p>
          <a:p>
            <a:pPr>
              <a:buNone/>
            </a:pPr>
            <a:r>
              <a:rPr lang="en-US" dirty="0" smtClean="0"/>
              <a:t>The overjet increases due to prolination of the maxillary anteriors.</a:t>
            </a:r>
          </a:p>
          <a:p>
            <a:pPr>
              <a:buNone/>
            </a:pPr>
            <a:endParaRPr lang="en-US" dirty="0" smtClean="0"/>
          </a:p>
          <a:p>
            <a:pPr>
              <a:buNone/>
            </a:pPr>
            <a:r>
              <a:rPr lang="en-US" dirty="0" smtClean="0"/>
              <a:t>Anterior open bite occur as a result restriction of incisor eruption and supraeruption of the buccal teeth.</a:t>
            </a:r>
          </a:p>
          <a:p>
            <a:pPr>
              <a:buNone/>
            </a:pPr>
            <a:endParaRPr lang="en-US" dirty="0" smtClean="0"/>
          </a:p>
          <a:p>
            <a:pPr>
              <a:buNone/>
            </a:pPr>
            <a:r>
              <a:rPr lang="en-US" dirty="0" smtClean="0"/>
              <a:t>The cheek muscles contract during thumb sucking resulting in a narrowing arch.</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73</a:t>
            </a:fld>
            <a:endParaRPr lang="en-GB"/>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8229600" cy="896494"/>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Effect of thumb sucking-</a:t>
            </a:r>
            <a:br>
              <a:rPr lang="en-US" dirty="0" smtClean="0"/>
            </a:br>
            <a:endParaRPr lang="en-GB" dirty="0"/>
          </a:p>
        </p:txBody>
      </p:sp>
      <p:pic>
        <p:nvPicPr>
          <p:cNvPr id="5" name="Content Placeholder 4" descr="thumb_sucking.gif"/>
          <p:cNvPicPr>
            <a:picLocks noGrp="1" noChangeAspect="1"/>
          </p:cNvPicPr>
          <p:nvPr>
            <p:ph idx="1"/>
          </p:nvPr>
        </p:nvPicPr>
        <p:blipFill>
          <a:blip r:embed="rId2"/>
          <a:stretch>
            <a:fillRect/>
          </a:stretch>
        </p:blipFill>
        <p:spPr>
          <a:xfrm>
            <a:off x="2571736" y="1571612"/>
            <a:ext cx="4214842" cy="3286147"/>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C2A528D2-C80C-4AF3-8AC4-658BA17FCD3E}" type="slidenum">
              <a:rPr lang="en-GB" smtClean="0"/>
              <a:pPr/>
              <a:t>74</a:t>
            </a:fld>
            <a:endParaRPr lang="en-GB"/>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0886"/>
          </a:xfrm>
        </p:spPr>
        <p:txBody>
          <a:bodyPr/>
          <a:lstStyle/>
          <a:p>
            <a:pPr algn="ctr"/>
            <a:r>
              <a:rPr lang="en-US" dirty="0" smtClean="0"/>
              <a:t>Management of thumb sucking</a:t>
            </a:r>
            <a:endParaRPr lang="en-GB" dirty="0"/>
          </a:p>
        </p:txBody>
      </p:sp>
      <p:sp>
        <p:nvSpPr>
          <p:cNvPr id="3" name="Content Placeholder 2"/>
          <p:cNvSpPr>
            <a:spLocks noGrp="1"/>
          </p:cNvSpPr>
          <p:nvPr>
            <p:ph idx="1"/>
          </p:nvPr>
        </p:nvSpPr>
        <p:spPr>
          <a:xfrm>
            <a:off x="428596" y="1285860"/>
            <a:ext cx="8329642" cy="5072098"/>
          </a:xfrm>
        </p:spPr>
        <p:txBody>
          <a:bodyPr/>
          <a:lstStyle/>
          <a:p>
            <a:r>
              <a:rPr lang="en-GB" b="1" dirty="0" smtClean="0"/>
              <a:t>Psychological approach</a:t>
            </a:r>
            <a:r>
              <a:rPr lang="en-GB" dirty="0" smtClean="0"/>
              <a:t>-Distract your child or ignore your child’s thumb sucking. For instance, if your child is  sucking due to boredom, help him find an activity that he can do to keep his hands occupied. Work on an activity book, coloring, or a craft project. Don’t acknowledge the thumb sucking, </a:t>
            </a:r>
            <a:r>
              <a:rPr lang="en-GB" i="1" u="sng" dirty="0" smtClean="0">
                <a:solidFill>
                  <a:srgbClr val="FF0000"/>
                </a:solidFill>
              </a:rPr>
              <a:t>just keep him busy</a:t>
            </a:r>
            <a:r>
              <a:rPr lang="en-GB" dirty="0" smtClean="0"/>
              <a:t>. </a:t>
            </a:r>
          </a:p>
          <a:p>
            <a:endParaRPr lang="en-GB" dirty="0" smtClean="0"/>
          </a:p>
          <a:p>
            <a:r>
              <a:rPr lang="en-GB" dirty="0" smtClean="0"/>
              <a:t>Praise your child for not sucking. As always, catch her being good.</a:t>
            </a:r>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75</a:t>
            </a:fld>
            <a:endParaRPr lang="en-GB"/>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71480"/>
            <a:ext cx="8329642" cy="5786478"/>
          </a:xfrm>
        </p:spPr>
        <p:txBody>
          <a:bodyPr/>
          <a:lstStyle/>
          <a:p>
            <a:r>
              <a:rPr lang="en-US" b="1" dirty="0" smtClean="0"/>
              <a:t>Mechanical Aids- </a:t>
            </a:r>
          </a:p>
          <a:p>
            <a:pPr>
              <a:buNone/>
            </a:pPr>
            <a:r>
              <a:rPr lang="en-US" dirty="0" smtClean="0"/>
              <a:t>a) </a:t>
            </a:r>
            <a:r>
              <a:rPr lang="en-US" i="1" dirty="0" smtClean="0"/>
              <a:t>Removable habits breakers</a:t>
            </a:r>
            <a:r>
              <a:rPr lang="en-US" dirty="0" smtClean="0"/>
              <a:t>.</a:t>
            </a:r>
          </a:p>
          <a:p>
            <a:pPr>
              <a:buNone/>
            </a:pPr>
            <a:r>
              <a:rPr lang="en-US" dirty="0" smtClean="0"/>
              <a:t> They are removable appliances that consists of a crib and is anchored to the oral cavity by means of clasps on the posterior teeth.</a:t>
            </a:r>
          </a:p>
          <a:p>
            <a:pPr>
              <a:buNone/>
            </a:pPr>
            <a:endParaRPr lang="en-US" dirty="0" smtClean="0"/>
          </a:p>
          <a:p>
            <a:pPr>
              <a:buNone/>
            </a:pPr>
            <a:r>
              <a:rPr lang="en-US" dirty="0" smtClean="0"/>
              <a:t>b) Fixed habit breakers- heavy gauge stainless steel wire can be designed to form a frame that is soldered to bands of molar.</a:t>
            </a:r>
          </a:p>
        </p:txBody>
      </p:sp>
      <p:sp>
        <p:nvSpPr>
          <p:cNvPr id="4" name="Slide Number Placeholder 3"/>
          <p:cNvSpPr>
            <a:spLocks noGrp="1"/>
          </p:cNvSpPr>
          <p:nvPr>
            <p:ph type="sldNum" sz="quarter" idx="12"/>
          </p:nvPr>
        </p:nvSpPr>
        <p:spPr/>
        <p:txBody>
          <a:bodyPr/>
          <a:lstStyle/>
          <a:p>
            <a:fld id="{C2A528D2-C80C-4AF3-8AC4-658BA17FCD3E}" type="slidenum">
              <a:rPr lang="en-GB" smtClean="0"/>
              <a:pPr/>
              <a:t>76</a:t>
            </a:fld>
            <a:endParaRPr lang="en-GB"/>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A528D2-C80C-4AF3-8AC4-658BA17FCD3E}" type="slidenum">
              <a:rPr lang="en-GB" smtClean="0"/>
              <a:pPr/>
              <a:t>77</a:t>
            </a:fld>
            <a:endParaRPr lang="en-GB"/>
          </a:p>
        </p:txBody>
      </p:sp>
      <p:sp>
        <p:nvSpPr>
          <p:cNvPr id="5" name="Title 1"/>
          <p:cNvSpPr>
            <a:spLocks noGrp="1"/>
          </p:cNvSpPr>
          <p:nvPr>
            <p:ph idx="1"/>
          </p:nvPr>
        </p:nvSpPr>
        <p:spPr>
          <a:xfrm>
            <a:off x="457200" y="714375"/>
            <a:ext cx="8229600" cy="5457825"/>
          </a:xfrm>
        </p:spPr>
        <p:txBody>
          <a:bodyPr/>
          <a:lstStyle/>
          <a:p>
            <a:r>
              <a:rPr lang="en-US" b="1" dirty="0" smtClean="0"/>
              <a:t>Chemical approach-  </a:t>
            </a:r>
            <a:r>
              <a:rPr lang="en-US" dirty="0" smtClean="0"/>
              <a:t>use of bitter tasting or foul smelling preparation placed on the thumb that is sucked can make the habit distasteful.</a:t>
            </a:r>
          </a:p>
          <a:p>
            <a:endParaRPr lang="en-US" b="1" u="sng" dirty="0" smtClean="0"/>
          </a:p>
          <a:p>
            <a:r>
              <a:rPr lang="en-US" b="1" u="sng" dirty="0" smtClean="0"/>
              <a:t>The medicaments that can be used include;</a:t>
            </a:r>
          </a:p>
          <a:p>
            <a:endParaRPr lang="en-US" b="1" u="sng" dirty="0" smtClean="0"/>
          </a:p>
          <a:p>
            <a:r>
              <a:rPr lang="en-US" dirty="0" smtClean="0"/>
              <a:t>Pepper dissolved in a volatile medium</a:t>
            </a:r>
          </a:p>
          <a:p>
            <a:r>
              <a:rPr lang="en-US" dirty="0" smtClean="0"/>
              <a:t>Quinine</a:t>
            </a:r>
          </a:p>
          <a:p>
            <a:pPr>
              <a:buNone/>
            </a:pPr>
            <a:endParaRPr lang="en-GB" b="1" u="sng" dirty="0"/>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48"/>
          </a:xfrm>
        </p:spPr>
        <p:txBody>
          <a:bodyPr/>
          <a:lstStyle/>
          <a:p>
            <a:pPr algn="ctr"/>
            <a:r>
              <a:rPr lang="en-US" dirty="0" smtClean="0"/>
              <a:t>Mouth breathing habit</a:t>
            </a:r>
            <a:endParaRPr lang="en-GB" dirty="0"/>
          </a:p>
        </p:txBody>
      </p:sp>
      <p:sp>
        <p:nvSpPr>
          <p:cNvPr id="3" name="Content Placeholder 2"/>
          <p:cNvSpPr>
            <a:spLocks noGrp="1"/>
          </p:cNvSpPr>
          <p:nvPr>
            <p:ph idx="1"/>
          </p:nvPr>
        </p:nvSpPr>
        <p:spPr>
          <a:xfrm>
            <a:off x="457200" y="1357298"/>
            <a:ext cx="8229600" cy="5143536"/>
          </a:xfrm>
        </p:spPr>
        <p:txBody>
          <a:bodyPr/>
          <a:lstStyle/>
          <a:p>
            <a:r>
              <a:rPr lang="en-US" dirty="0" smtClean="0"/>
              <a:t>Has profound effect on the dento facial region. It can be obstructive or habitual in nature.</a:t>
            </a:r>
            <a:r>
              <a:rPr lang="en-GB" dirty="0" smtClean="0"/>
              <a:t> </a:t>
            </a:r>
          </a:p>
          <a:p>
            <a:endParaRPr lang="en-US" dirty="0" smtClean="0"/>
          </a:p>
          <a:p>
            <a:endParaRPr lang="en-GB" dirty="0" smtClean="0"/>
          </a:p>
          <a:p>
            <a:pPr>
              <a:buNone/>
            </a:pPr>
            <a:r>
              <a:rPr lang="en-US" b="1" dirty="0" smtClean="0"/>
              <a:t>3 types of mouth breathers</a:t>
            </a:r>
            <a:endParaRPr lang="en-GB" b="1" dirty="0" smtClean="0"/>
          </a:p>
          <a:p>
            <a:pPr>
              <a:buFont typeface="Wingdings" pitchFamily="2" charset="2"/>
              <a:buChar char="Ø"/>
            </a:pPr>
            <a:r>
              <a:rPr lang="en-US" i="1" dirty="0" smtClean="0"/>
              <a:t>Obstructive</a:t>
            </a:r>
          </a:p>
          <a:p>
            <a:pPr>
              <a:buFont typeface="Wingdings" pitchFamily="2" charset="2"/>
              <a:buChar char="Ø"/>
            </a:pPr>
            <a:r>
              <a:rPr lang="en-US" i="1" dirty="0" smtClean="0"/>
              <a:t>Habitual</a:t>
            </a:r>
          </a:p>
          <a:p>
            <a:pPr>
              <a:buFont typeface="Wingdings" pitchFamily="2" charset="2"/>
              <a:buChar char="Ø"/>
            </a:pPr>
            <a:r>
              <a:rPr lang="en-US" i="1" dirty="0" smtClean="0"/>
              <a:t>Anatomic</a:t>
            </a:r>
          </a:p>
        </p:txBody>
      </p:sp>
      <p:sp>
        <p:nvSpPr>
          <p:cNvPr id="4" name="Slide Number Placeholder 3"/>
          <p:cNvSpPr>
            <a:spLocks noGrp="1"/>
          </p:cNvSpPr>
          <p:nvPr>
            <p:ph type="sldNum" sz="quarter" idx="12"/>
          </p:nvPr>
        </p:nvSpPr>
        <p:spPr/>
        <p:txBody>
          <a:bodyPr/>
          <a:lstStyle/>
          <a:p>
            <a:fld id="{C2A528D2-C80C-4AF3-8AC4-658BA17FCD3E}" type="slidenum">
              <a:rPr lang="en-GB" smtClean="0"/>
              <a:pPr/>
              <a:t>78</a:t>
            </a:fld>
            <a:endParaRPr lang="en-GB"/>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Mouth breathing habit</a:t>
            </a:r>
            <a:endParaRPr lang="en-GB" dirty="0"/>
          </a:p>
        </p:txBody>
      </p:sp>
      <p:pic>
        <p:nvPicPr>
          <p:cNvPr id="5" name="Content Placeholder 4" descr="mb.jpg"/>
          <p:cNvPicPr>
            <a:picLocks noGrp="1" noChangeAspect="1"/>
          </p:cNvPicPr>
          <p:nvPr>
            <p:ph idx="1"/>
          </p:nvPr>
        </p:nvPicPr>
        <p:blipFill>
          <a:blip r:embed="rId2"/>
          <a:stretch>
            <a:fillRect/>
          </a:stretch>
        </p:blipFill>
        <p:spPr>
          <a:xfrm>
            <a:off x="2214546" y="1928802"/>
            <a:ext cx="4214842" cy="3143272"/>
          </a:xfrm>
        </p:spPr>
      </p:pic>
      <p:sp>
        <p:nvSpPr>
          <p:cNvPr id="4" name="Slide Number Placeholder 3"/>
          <p:cNvSpPr>
            <a:spLocks noGrp="1"/>
          </p:cNvSpPr>
          <p:nvPr>
            <p:ph type="sldNum" sz="quarter" idx="12"/>
          </p:nvPr>
        </p:nvSpPr>
        <p:spPr/>
        <p:txBody>
          <a:bodyPr/>
          <a:lstStyle/>
          <a:p>
            <a:fld id="{C2A528D2-C80C-4AF3-8AC4-658BA17FCD3E}" type="slidenum">
              <a:rPr lang="en-GB" smtClean="0"/>
              <a:pPr/>
              <a:t>79</a:t>
            </a:fld>
            <a:endParaRPr lang="en-GB"/>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428604"/>
            <a:ext cx="8401080" cy="6143668"/>
          </a:xfrm>
        </p:spPr>
        <p:txBody>
          <a:bodyPr/>
          <a:lstStyle/>
          <a:p>
            <a:r>
              <a:rPr lang="en-US" b="1" i="1" dirty="0" smtClean="0"/>
              <a:t>Definition</a:t>
            </a:r>
            <a:r>
              <a:rPr lang="en-US" dirty="0" smtClean="0"/>
              <a:t>-</a:t>
            </a:r>
          </a:p>
          <a:p>
            <a:pPr>
              <a:buNone/>
            </a:pPr>
            <a:r>
              <a:rPr lang="en-US" dirty="0" smtClean="0"/>
              <a:t>   Orthodontics includes the study of the growth and development of the jaws and face particularly; and the body generally, as influencing the position of the teeth; the study of the action and reaction of internal and external influences of the development, and the prevention and correction of arrested and perverted development. </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8</a:t>
            </a:fld>
            <a:endParaRPr lang="en-GB" dirty="0"/>
          </a:p>
        </p:txBody>
      </p:sp>
      <p:pic>
        <p:nvPicPr>
          <p:cNvPr id="1026" name="Picture 2" descr="C:\Documents and Settings\mohammad.PC133913961175\Desktop\orthodontics-img2.jpg"/>
          <p:cNvPicPr>
            <a:picLocks noChangeAspect="1" noChangeArrowheads="1"/>
          </p:cNvPicPr>
          <p:nvPr/>
        </p:nvPicPr>
        <p:blipFill>
          <a:blip r:embed="rId2"/>
          <a:srcRect/>
          <a:stretch>
            <a:fillRect/>
          </a:stretch>
        </p:blipFill>
        <p:spPr bwMode="auto">
          <a:xfrm>
            <a:off x="6286512" y="4357694"/>
            <a:ext cx="2371660" cy="2224089"/>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215370" cy="6072230"/>
          </a:xfrm>
        </p:spPr>
        <p:txBody>
          <a:bodyPr/>
          <a:lstStyle/>
          <a:p>
            <a:r>
              <a:rPr lang="en-US" b="1" dirty="0" smtClean="0"/>
              <a:t>Obstructive</a:t>
            </a:r>
            <a:r>
              <a:rPr lang="en-US" dirty="0" smtClean="0"/>
              <a:t>- complete or partial obstruction of the nasal passage can result in mouth breathing.</a:t>
            </a:r>
          </a:p>
          <a:p>
            <a:pPr>
              <a:buNone/>
            </a:pPr>
            <a:r>
              <a:rPr lang="en-US" dirty="0" smtClean="0"/>
              <a:t> </a:t>
            </a:r>
          </a:p>
          <a:p>
            <a:pPr>
              <a:buNone/>
            </a:pPr>
            <a:r>
              <a:rPr lang="en-US" dirty="0" smtClean="0"/>
              <a:t>following are the causes-</a:t>
            </a:r>
          </a:p>
          <a:p>
            <a:pPr marL="514350" indent="-514350">
              <a:buFont typeface="+mj-lt"/>
              <a:buAutoNum type="arabicPeriod"/>
            </a:pPr>
            <a:endParaRPr lang="en-US" dirty="0" smtClean="0"/>
          </a:p>
          <a:p>
            <a:pPr marL="514350" indent="-514350">
              <a:buFont typeface="+mj-lt"/>
              <a:buAutoNum type="arabicPeriod"/>
            </a:pPr>
            <a:r>
              <a:rPr lang="en-US" dirty="0" smtClean="0"/>
              <a:t>Deviated nasal septum</a:t>
            </a:r>
          </a:p>
          <a:p>
            <a:pPr marL="514350" indent="-514350">
              <a:buFont typeface="+mj-lt"/>
              <a:buAutoNum type="arabicPeriod"/>
            </a:pPr>
            <a:r>
              <a:rPr lang="en-US" dirty="0" smtClean="0"/>
              <a:t>Nasal polyps</a:t>
            </a:r>
          </a:p>
          <a:p>
            <a:pPr marL="514350" indent="-514350">
              <a:buFont typeface="+mj-lt"/>
              <a:buAutoNum type="arabicPeriod"/>
            </a:pPr>
            <a:r>
              <a:rPr lang="en-US" dirty="0" smtClean="0"/>
              <a:t>Chronic inflammation of the nasal mucosa </a:t>
            </a:r>
          </a:p>
          <a:p>
            <a:pPr marL="514350" indent="-514350">
              <a:buFont typeface="+mj-lt"/>
              <a:buAutoNum type="arabicPeriod"/>
            </a:pPr>
            <a:r>
              <a:rPr lang="en-US" dirty="0" smtClean="0"/>
              <a:t>Obstructive adenoids</a:t>
            </a:r>
          </a:p>
          <a:p>
            <a:endParaRPr lang="en-US" dirty="0" smtClean="0"/>
          </a:p>
          <a:p>
            <a:endParaRPr lang="en-US"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80</a:t>
            </a:fld>
            <a:endParaRPr lang="en-GB"/>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5743913"/>
          </a:xfrm>
        </p:spPr>
        <p:txBody>
          <a:bodyPr/>
          <a:lstStyle/>
          <a:p>
            <a:r>
              <a:rPr lang="en-US" b="1" dirty="0" smtClean="0"/>
              <a:t>Habitual-</a:t>
            </a:r>
            <a:r>
              <a:rPr lang="en-US" dirty="0" smtClean="0"/>
              <a:t> is one who continues to breath from mouth even nasal obstruction is removed.</a:t>
            </a:r>
          </a:p>
          <a:p>
            <a:endParaRPr lang="en-US" dirty="0" smtClean="0"/>
          </a:p>
          <a:p>
            <a:r>
              <a:rPr lang="en-US" b="1" dirty="0" smtClean="0"/>
              <a:t>Anatomic-</a:t>
            </a:r>
            <a:r>
              <a:rPr lang="en-US" dirty="0" smtClean="0"/>
              <a:t>  is one whose lip morphology does not permit complete closure of the mouth, such as patient having short upper lip.  </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81</a:t>
            </a:fld>
            <a:endParaRPr lang="en-GB"/>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Clinical features</a:t>
            </a:r>
            <a:endParaRPr lang="en-GB" dirty="0"/>
          </a:p>
        </p:txBody>
      </p:sp>
      <p:sp>
        <p:nvSpPr>
          <p:cNvPr id="3" name="Content Placeholder 2"/>
          <p:cNvSpPr>
            <a:spLocks noGrp="1"/>
          </p:cNvSpPr>
          <p:nvPr>
            <p:ph idx="1"/>
          </p:nvPr>
        </p:nvSpPr>
        <p:spPr/>
        <p:txBody>
          <a:bodyPr/>
          <a:lstStyle/>
          <a:p>
            <a:pPr>
              <a:buBlip>
                <a:blip r:embed="rId2"/>
              </a:buBlip>
            </a:pPr>
            <a:r>
              <a:rPr lang="en-US" dirty="0" smtClean="0"/>
              <a:t>Long &amp; narrow face</a:t>
            </a:r>
          </a:p>
          <a:p>
            <a:pPr>
              <a:buBlip>
                <a:blip r:embed="rId2"/>
              </a:buBlip>
            </a:pPr>
            <a:r>
              <a:rPr lang="en-US" dirty="0" smtClean="0"/>
              <a:t>Narrow face &amp; nasal passage</a:t>
            </a:r>
          </a:p>
          <a:p>
            <a:pPr>
              <a:buBlip>
                <a:blip r:embed="rId2"/>
              </a:buBlip>
            </a:pPr>
            <a:r>
              <a:rPr lang="en-US" dirty="0" smtClean="0"/>
              <a:t>Short &amp; flaccid upper lip</a:t>
            </a:r>
          </a:p>
          <a:p>
            <a:pPr>
              <a:buBlip>
                <a:blip r:embed="rId2"/>
              </a:buBlip>
            </a:pPr>
            <a:r>
              <a:rPr lang="en-US" dirty="0" smtClean="0"/>
              <a:t>Blank face</a:t>
            </a:r>
          </a:p>
          <a:p>
            <a:pPr>
              <a:buBlip>
                <a:blip r:embed="rId2"/>
              </a:buBlip>
            </a:pPr>
            <a:r>
              <a:rPr lang="en-US" dirty="0" smtClean="0"/>
              <a:t>Increased overjet as a result of flaring of the incisors.</a:t>
            </a:r>
          </a:p>
          <a:p>
            <a:pPr>
              <a:buBlip>
                <a:blip r:embed="rId2"/>
              </a:buBlip>
            </a:pPr>
            <a:r>
              <a:rPr lang="en-US" dirty="0" smtClean="0"/>
              <a:t>Anterior marginal gingivitis can occur due to drying of the gingiva.  </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82</a:t>
            </a:fld>
            <a:endParaRPr lang="en-GB"/>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58161"/>
          </a:xfrm>
        </p:spPr>
        <p:txBody>
          <a:bodyPr/>
          <a:lstStyle/>
          <a:p>
            <a:r>
              <a:rPr lang="en-US" dirty="0" smtClean="0"/>
              <a:t>Management- </a:t>
            </a:r>
          </a:p>
          <a:p>
            <a:pPr marL="571500" indent="-571500">
              <a:buFont typeface="+mj-lt"/>
              <a:buAutoNum type="romanLcPeriod"/>
            </a:pPr>
            <a:endParaRPr lang="en-US" dirty="0" smtClean="0"/>
          </a:p>
          <a:p>
            <a:pPr marL="571500" indent="-571500">
              <a:buFont typeface="+mj-lt"/>
              <a:buAutoNum type="romanLcPeriod"/>
            </a:pPr>
            <a:r>
              <a:rPr lang="en-US" dirty="0" smtClean="0"/>
              <a:t> Removal of nasal or pharyngeal obstruction</a:t>
            </a:r>
          </a:p>
          <a:p>
            <a:pPr marL="571500" indent="-571500">
              <a:buFont typeface="+mj-lt"/>
              <a:buAutoNum type="romanLcPeriod"/>
            </a:pPr>
            <a:endParaRPr lang="en-US" dirty="0" smtClean="0"/>
          </a:p>
          <a:p>
            <a:pPr marL="571500" indent="-571500">
              <a:buFont typeface="+mj-lt"/>
              <a:buAutoNum type="romanLcPeriod"/>
            </a:pPr>
            <a:r>
              <a:rPr lang="en-US" dirty="0" smtClean="0"/>
              <a:t>Interception of habit- vestibular screen</a:t>
            </a:r>
          </a:p>
          <a:p>
            <a:pPr marL="571500" indent="-571500">
              <a:buFont typeface="+mj-lt"/>
              <a:buAutoNum type="romanLcPeriod"/>
            </a:pPr>
            <a:endParaRPr lang="en-US" dirty="0" smtClean="0"/>
          </a:p>
          <a:p>
            <a:pPr marL="571500" indent="-571500">
              <a:buFont typeface="+mj-lt"/>
              <a:buAutoNum type="romanLcPeriod"/>
            </a:pPr>
            <a:r>
              <a:rPr lang="en-US" dirty="0" smtClean="0"/>
              <a:t>Rapid maxillary expansion- causes increase in the nasal flow.</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83</a:t>
            </a:fld>
            <a:endParaRPr lang="en-GB"/>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0886"/>
          </a:xfrm>
        </p:spPr>
        <p:txBody>
          <a:bodyPr/>
          <a:lstStyle/>
          <a:p>
            <a:pPr algn="ctr"/>
            <a:r>
              <a:rPr lang="en-US" dirty="0" smtClean="0"/>
              <a:t>Muscle exercises</a:t>
            </a:r>
            <a:endParaRPr lang="en-GB" dirty="0"/>
          </a:p>
        </p:txBody>
      </p:sp>
      <p:sp>
        <p:nvSpPr>
          <p:cNvPr id="3" name="Content Placeholder 2"/>
          <p:cNvSpPr>
            <a:spLocks noGrp="1"/>
          </p:cNvSpPr>
          <p:nvPr>
            <p:ph idx="1"/>
          </p:nvPr>
        </p:nvSpPr>
        <p:spPr>
          <a:xfrm>
            <a:off x="357158" y="1285860"/>
            <a:ext cx="8329642" cy="5214974"/>
          </a:xfrm>
        </p:spPr>
        <p:txBody>
          <a:bodyPr/>
          <a:lstStyle/>
          <a:p>
            <a:r>
              <a:rPr lang="en-US" dirty="0" smtClean="0"/>
              <a:t>The dental tissue are blanketed from all direction by muscles. Normal occlusion development depend upon the presence of normal </a:t>
            </a:r>
            <a:r>
              <a:rPr lang="en-US" dirty="0" err="1" smtClean="0"/>
              <a:t>oro</a:t>
            </a:r>
            <a:r>
              <a:rPr lang="en-US" dirty="0" smtClean="0"/>
              <a:t>-facial muscle function.</a:t>
            </a:r>
          </a:p>
          <a:p>
            <a:endParaRPr lang="en-US" dirty="0" smtClean="0"/>
          </a:p>
          <a:p>
            <a:r>
              <a:rPr lang="en-US" b="1" dirty="0" smtClean="0"/>
              <a:t>Exercise for the Masseter muscles</a:t>
            </a:r>
          </a:p>
          <a:p>
            <a:pPr>
              <a:buNone/>
            </a:pPr>
            <a:r>
              <a:rPr lang="en-US" b="1" dirty="0" smtClean="0"/>
              <a:t> </a:t>
            </a:r>
            <a:r>
              <a:rPr lang="en-US" dirty="0" smtClean="0"/>
              <a:t>an exercise to strengthen the Masseter muscle involving the clenching of teeth by the patient while counting to ten.</a:t>
            </a:r>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84</a:t>
            </a:fld>
            <a:endParaRPr lang="en-GB"/>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00042"/>
            <a:ext cx="4038600" cy="5672158"/>
          </a:xfrm>
        </p:spPr>
        <p:txBody>
          <a:bodyPr>
            <a:normAutofit fontScale="92500" lnSpcReduction="20000"/>
          </a:bodyPr>
          <a:lstStyle/>
          <a:p>
            <a:r>
              <a:rPr lang="en-US" b="1" dirty="0" smtClean="0"/>
              <a:t>Exercise for the lips- </a:t>
            </a:r>
          </a:p>
          <a:p>
            <a:pPr>
              <a:buFont typeface="Wingdings" pitchFamily="2" charset="2"/>
              <a:buChar char="ü"/>
            </a:pPr>
            <a:r>
              <a:rPr lang="en-US" dirty="0" smtClean="0"/>
              <a:t> stretching of the upper lip to maintain lip seal is an important therapeutic measure in patient having short hypotonic lips.</a:t>
            </a:r>
          </a:p>
          <a:p>
            <a:pPr>
              <a:buFont typeface="Wingdings" pitchFamily="2" charset="2"/>
              <a:buChar char="ü"/>
            </a:pPr>
            <a:endParaRPr lang="en-US" dirty="0" smtClean="0"/>
          </a:p>
          <a:p>
            <a:pPr>
              <a:buFont typeface="Wingdings" pitchFamily="2" charset="2"/>
              <a:buChar char="ü"/>
            </a:pPr>
            <a:r>
              <a:rPr lang="en-US" dirty="0" smtClean="0"/>
              <a:t>Patient is asked to stretch the upper lip towards the chin.</a:t>
            </a:r>
          </a:p>
          <a:p>
            <a:pPr>
              <a:buFont typeface="Wingdings" pitchFamily="2" charset="2"/>
              <a:buChar char="ü"/>
            </a:pPr>
            <a:endParaRPr lang="en-US" dirty="0" smtClean="0"/>
          </a:p>
          <a:p>
            <a:pPr>
              <a:buFont typeface="Wingdings" pitchFamily="2" charset="2"/>
              <a:buChar char="ü"/>
            </a:pPr>
            <a:r>
              <a:rPr lang="en-US" dirty="0" smtClean="0"/>
              <a:t>Holding &amp; pumping of water back and forth behind the lips.</a:t>
            </a:r>
          </a:p>
          <a:p>
            <a:pPr>
              <a:buFont typeface="Wingdings" pitchFamily="2" charset="2"/>
              <a:buChar char="ü"/>
            </a:pPr>
            <a:endParaRPr lang="en-US" dirty="0" smtClean="0"/>
          </a:p>
          <a:p>
            <a:pPr>
              <a:buFont typeface="Wingdings" pitchFamily="2" charset="2"/>
              <a:buChar char="ü"/>
            </a:pPr>
            <a:r>
              <a:rPr lang="en-US" dirty="0" smtClean="0"/>
              <a:t>Massaging of the lips.</a:t>
            </a:r>
            <a:endParaRPr lang="en-GB" dirty="0"/>
          </a:p>
        </p:txBody>
      </p:sp>
      <p:pic>
        <p:nvPicPr>
          <p:cNvPr id="8" name="Content Placeholder 7" descr="2U2CAEN1VJMCACNM5Y6CA73KCKOCASPCZEECAM86YJKCA94IHIBCAWOQ0JQCAHIJ289CAI65597CAHIGQ8VCAEYKZ8BCABBNOARCA9R6SDTCAEBKTC4CAHKUQBHCAW2UKN3CAILSTRY.jpg"/>
          <p:cNvPicPr>
            <a:picLocks noGrp="1" noChangeAspect="1"/>
          </p:cNvPicPr>
          <p:nvPr>
            <p:ph sz="half" idx="2"/>
          </p:nvPr>
        </p:nvPicPr>
        <p:blipFill>
          <a:blip r:embed="rId2"/>
          <a:stretch>
            <a:fillRect/>
          </a:stretch>
        </p:blipFill>
        <p:spPr>
          <a:xfrm>
            <a:off x="5643570" y="4429132"/>
            <a:ext cx="2843225" cy="2073192"/>
          </a:xfrm>
        </p:spPr>
      </p:pic>
      <p:sp>
        <p:nvSpPr>
          <p:cNvPr id="4" name="Slide Number Placeholder 3"/>
          <p:cNvSpPr>
            <a:spLocks noGrp="1"/>
          </p:cNvSpPr>
          <p:nvPr>
            <p:ph type="sldNum" sz="quarter" idx="12"/>
          </p:nvPr>
        </p:nvSpPr>
        <p:spPr/>
        <p:txBody>
          <a:bodyPr/>
          <a:lstStyle/>
          <a:p>
            <a:fld id="{C2A528D2-C80C-4AF3-8AC4-658BA17FCD3E}" type="slidenum">
              <a:rPr lang="en-GB" smtClean="0"/>
              <a:pPr/>
              <a:t>85</a:t>
            </a:fld>
            <a:endParaRPr lang="en-GB"/>
          </a:p>
        </p:txBody>
      </p:sp>
      <p:pic>
        <p:nvPicPr>
          <p:cNvPr id="3078" name="Picture 6" descr="C:\Documents and Settings\mohammad.PC133913961175\Desktop\penelope_cruz.jpg"/>
          <p:cNvPicPr>
            <a:picLocks noChangeAspect="1" noChangeArrowheads="1"/>
          </p:cNvPicPr>
          <p:nvPr/>
        </p:nvPicPr>
        <p:blipFill>
          <a:blip r:embed="rId3"/>
          <a:srcRect/>
          <a:stretch>
            <a:fillRect/>
          </a:stretch>
        </p:blipFill>
        <p:spPr bwMode="auto">
          <a:xfrm>
            <a:off x="4643438" y="214290"/>
            <a:ext cx="4005282" cy="3857652"/>
          </a:xfrm>
          <a:prstGeom prst="rect">
            <a:avLst/>
          </a:prstGeom>
          <a:noFill/>
        </p:spPr>
      </p:pic>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229600" cy="6072230"/>
          </a:xfrm>
        </p:spPr>
        <p:txBody>
          <a:bodyPr>
            <a:normAutofit fontScale="92500" lnSpcReduction="20000"/>
          </a:bodyPr>
          <a:lstStyle/>
          <a:p>
            <a:pPr algn="ctr">
              <a:buNone/>
            </a:pPr>
            <a:r>
              <a:rPr lang="en-US" b="1" i="1" dirty="0" smtClean="0"/>
              <a:t>WHO RECOMMENDATIONS TO CONSIDER MALOCCLUSION</a:t>
            </a:r>
            <a:br>
              <a:rPr lang="en-US" b="1" i="1" dirty="0" smtClean="0"/>
            </a:br>
            <a:r>
              <a:rPr lang="en-US" b="1" i="1" dirty="0" smtClean="0"/>
              <a:t>AS PUBLIC HEALTH PROBLEM</a:t>
            </a:r>
            <a:endParaRPr lang="en-GB" b="1" i="1" dirty="0" smtClean="0"/>
          </a:p>
          <a:p>
            <a:endParaRPr lang="en-US" dirty="0" smtClean="0"/>
          </a:p>
          <a:p>
            <a:r>
              <a:rPr lang="en-US" dirty="0" smtClean="0"/>
              <a:t>1.   A significant and unacceptable effect upon facial appearance</a:t>
            </a:r>
            <a:endParaRPr lang="en-GB" dirty="0" smtClean="0"/>
          </a:p>
          <a:p>
            <a:endParaRPr lang="en-US" dirty="0" smtClean="0"/>
          </a:p>
          <a:p>
            <a:r>
              <a:rPr lang="en-US" dirty="0" smtClean="0"/>
              <a:t>2.  A significant impairment of speech and mastication</a:t>
            </a:r>
            <a:endParaRPr lang="en-GB" dirty="0" smtClean="0"/>
          </a:p>
          <a:p>
            <a:endParaRPr lang="en-US" dirty="0" smtClean="0"/>
          </a:p>
          <a:p>
            <a:r>
              <a:rPr lang="en-US" dirty="0" smtClean="0"/>
              <a:t>3. A gross defect such as cleft lip or palate or an injury requiring plastic surgery</a:t>
            </a:r>
            <a:endParaRPr lang="en-GB" dirty="0" smtClean="0"/>
          </a:p>
          <a:p>
            <a:endParaRPr lang="en-US" dirty="0" smtClean="0"/>
          </a:p>
          <a:p>
            <a:r>
              <a:rPr lang="en-US" dirty="0" smtClean="0"/>
              <a:t>4 An occlusion predisposing to tissue destruction through caries or periodontal disease.</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86</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0" dur="10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37"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714380"/>
          </a:xfrm>
        </p:spPr>
        <p:txBody>
          <a:bodyPr>
            <a:normAutofit/>
          </a:bodyPr>
          <a:lstStyle/>
          <a:p>
            <a:pPr algn="ctr"/>
            <a:r>
              <a:rPr lang="en-US" sz="3200" b="1" dirty="0" smtClean="0"/>
              <a:t>Conclusion</a:t>
            </a:r>
            <a:endParaRPr lang="en-GB" sz="3200" b="1" dirty="0"/>
          </a:p>
        </p:txBody>
      </p:sp>
      <p:sp>
        <p:nvSpPr>
          <p:cNvPr id="3" name="Content Placeholder 2"/>
          <p:cNvSpPr>
            <a:spLocks noGrp="1"/>
          </p:cNvSpPr>
          <p:nvPr>
            <p:ph idx="1"/>
          </p:nvPr>
        </p:nvSpPr>
        <p:spPr>
          <a:xfrm>
            <a:off x="457200" y="1214422"/>
            <a:ext cx="8229600" cy="5286412"/>
          </a:xfrm>
        </p:spPr>
        <p:txBody>
          <a:bodyPr>
            <a:normAutofit fontScale="92500" lnSpcReduction="20000"/>
          </a:bodyPr>
          <a:lstStyle/>
          <a:p>
            <a:r>
              <a:rPr lang="en-US" dirty="0" smtClean="0"/>
              <a:t>Malocclusion is a complex morphological and functional phenomenon manifested in a disharmony of two or more features of jaws, teeth and soft tissue. Subjective perception of malocclusion varies among the individuals based upon the severity of condition, impact on esthetic and oral functional, socioeconomic status etc. </a:t>
            </a:r>
          </a:p>
          <a:p>
            <a:endParaRPr lang="en-US" dirty="0" smtClean="0"/>
          </a:p>
          <a:p>
            <a:r>
              <a:rPr lang="en-US" dirty="0" smtClean="0"/>
              <a:t>We being the public health dentist should find out the various causative factors, which directly or indirectly predispose to malocclusion and appropriate preventive and interceptive measures should be initiated.</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87</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48"/>
          </a:xfrm>
        </p:spPr>
        <p:txBody>
          <a:bodyPr/>
          <a:lstStyle/>
          <a:p>
            <a:pPr algn="ctr"/>
            <a:r>
              <a:rPr lang="en-US" dirty="0" smtClean="0"/>
              <a:t>REFERENCES</a:t>
            </a:r>
            <a:endParaRPr lang="en-GB" dirty="0"/>
          </a:p>
        </p:txBody>
      </p:sp>
      <p:sp>
        <p:nvSpPr>
          <p:cNvPr id="3" name="Content Placeholder 2"/>
          <p:cNvSpPr>
            <a:spLocks noGrp="1"/>
          </p:cNvSpPr>
          <p:nvPr>
            <p:ph idx="1"/>
          </p:nvPr>
        </p:nvSpPr>
        <p:spPr>
          <a:xfrm>
            <a:off x="457200" y="1142984"/>
            <a:ext cx="8229600" cy="5429288"/>
          </a:xfrm>
        </p:spPr>
        <p:txBody>
          <a:bodyPr/>
          <a:lstStyle/>
          <a:p>
            <a:r>
              <a:rPr lang="en-US" dirty="0" smtClean="0"/>
              <a:t>Graber orthodontics Principles and practice 3</a:t>
            </a:r>
            <a:r>
              <a:rPr lang="en-US" baseline="30000" dirty="0" smtClean="0"/>
              <a:t>rd</a:t>
            </a:r>
            <a:r>
              <a:rPr lang="en-US" dirty="0" smtClean="0"/>
              <a:t> Edition 2005, AITBS.</a:t>
            </a:r>
          </a:p>
          <a:p>
            <a:endParaRPr lang="en-US" dirty="0" smtClean="0"/>
          </a:p>
          <a:p>
            <a:r>
              <a:rPr lang="en-US" dirty="0" smtClean="0"/>
              <a:t>Iyyer Sunderesa Bhalaji Dr.; 3</a:t>
            </a:r>
            <a:r>
              <a:rPr lang="en-US" baseline="30000" dirty="0" smtClean="0"/>
              <a:t>rd</a:t>
            </a:r>
            <a:r>
              <a:rPr lang="en-US" dirty="0" smtClean="0"/>
              <a:t> Edition; Orthodontics The Art and Science; </a:t>
            </a:r>
            <a:r>
              <a:rPr lang="en-US" dirty="0" err="1" smtClean="0"/>
              <a:t>arya</a:t>
            </a:r>
            <a:r>
              <a:rPr lang="en-US" dirty="0" smtClean="0"/>
              <a:t> (Medi) Publishing House.</a:t>
            </a:r>
          </a:p>
          <a:p>
            <a:endParaRPr lang="en-US" dirty="0" smtClean="0"/>
          </a:p>
          <a:p>
            <a:r>
              <a:rPr lang="en-US" dirty="0" smtClean="0"/>
              <a:t>Peter Soben, Essentials of Preventive and Community Dentistry, 3</a:t>
            </a:r>
            <a:r>
              <a:rPr lang="en-US" baseline="30000" dirty="0" smtClean="0"/>
              <a:t>rd</a:t>
            </a:r>
            <a:r>
              <a:rPr lang="en-US" dirty="0" smtClean="0"/>
              <a:t> Ed.2007, </a:t>
            </a:r>
            <a:r>
              <a:rPr lang="en-US" dirty="0" err="1" smtClean="0"/>
              <a:t>Arya</a:t>
            </a:r>
            <a:r>
              <a:rPr lang="en-US" dirty="0" smtClean="0"/>
              <a:t> (Medi) Publishing House</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88</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6072230"/>
          </a:xfrm>
        </p:spPr>
        <p:txBody>
          <a:bodyPr>
            <a:normAutofit/>
          </a:bodyPr>
          <a:lstStyle/>
          <a:p>
            <a:r>
              <a:rPr lang="en-US" dirty="0" smtClean="0"/>
              <a:t>Cynthia Pine Community oral health 1</a:t>
            </a:r>
            <a:r>
              <a:rPr lang="en-US" baseline="30000" dirty="0" smtClean="0"/>
              <a:t>st</a:t>
            </a:r>
            <a:r>
              <a:rPr lang="en-US" dirty="0" smtClean="0"/>
              <a:t> Edition 1997, WRIGHT.</a:t>
            </a:r>
          </a:p>
          <a:p>
            <a:endParaRPr lang="en-US" dirty="0" smtClean="0"/>
          </a:p>
          <a:p>
            <a:r>
              <a:rPr lang="en-GB" dirty="0" smtClean="0"/>
              <a:t>Proffit WR, Fields HW </a:t>
            </a:r>
            <a:r>
              <a:rPr lang="en-GB" dirty="0" err="1" smtClean="0"/>
              <a:t>Jr</a:t>
            </a:r>
            <a:r>
              <a:rPr lang="en-GB" dirty="0" smtClean="0"/>
              <a:t>, Moray LJ. Prevalence of malocclusion and orthodontic treatment need in the United States: estimates from the NHANES III survey. </a:t>
            </a:r>
            <a:r>
              <a:rPr lang="en-GB" i="1" dirty="0" err="1" smtClean="0"/>
              <a:t>Int</a:t>
            </a:r>
            <a:r>
              <a:rPr lang="en-GB" i="1" dirty="0" smtClean="0"/>
              <a:t> J Adult </a:t>
            </a:r>
            <a:r>
              <a:rPr lang="en-GB" i="1" dirty="0" err="1" smtClean="0"/>
              <a:t>Orthodon</a:t>
            </a:r>
            <a:r>
              <a:rPr lang="en-GB" i="1" dirty="0" smtClean="0"/>
              <a:t> </a:t>
            </a:r>
            <a:r>
              <a:rPr lang="en-GB" i="1" dirty="0" err="1" smtClean="0"/>
              <a:t>Orthognath</a:t>
            </a:r>
            <a:r>
              <a:rPr lang="en-GB" i="1" dirty="0" smtClean="0"/>
              <a:t> Surg. 1998;13(2):97-106.</a:t>
            </a:r>
          </a:p>
          <a:p>
            <a:endParaRPr lang="en-US" i="1" dirty="0" smtClean="0"/>
          </a:p>
          <a:p>
            <a:r>
              <a:rPr lang="en-GB" dirty="0" smtClean="0"/>
              <a:t>Hua Xi Kou </a:t>
            </a:r>
            <a:r>
              <a:rPr lang="en-GB" dirty="0" err="1" smtClean="0"/>
              <a:t>Qiang</a:t>
            </a:r>
            <a:r>
              <a:rPr lang="en-GB" dirty="0" smtClean="0"/>
              <a:t> Yi </a:t>
            </a:r>
            <a:r>
              <a:rPr lang="en-GB" dirty="0" err="1" smtClean="0"/>
              <a:t>Xue</a:t>
            </a:r>
            <a:r>
              <a:rPr lang="en-GB" dirty="0" smtClean="0"/>
              <a:t> </a:t>
            </a:r>
            <a:r>
              <a:rPr lang="en-GB" dirty="0" err="1" smtClean="0"/>
              <a:t>Za</a:t>
            </a:r>
            <a:r>
              <a:rPr lang="en-GB" dirty="0" smtClean="0"/>
              <a:t> </a:t>
            </a:r>
            <a:r>
              <a:rPr lang="en-GB" dirty="0" err="1" smtClean="0"/>
              <a:t>Zhi</a:t>
            </a:r>
            <a:r>
              <a:rPr lang="en-GB" dirty="0" smtClean="0"/>
              <a:t>. The study of malocclusion of treatment priority index in Xi'an adolescent. 2003 Jun;21(3):226-7. </a:t>
            </a:r>
          </a:p>
          <a:p>
            <a:endParaRPr lang="en-GB" i="1" dirty="0" smtClean="0"/>
          </a:p>
          <a:p>
            <a:endParaRPr lang="en-US"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89</a:t>
            </a:fld>
            <a:endParaRPr lang="en-GB"/>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1357298"/>
            <a:ext cx="8329642" cy="5143536"/>
          </a:xfrm>
        </p:spPr>
        <p:txBody>
          <a:bodyPr>
            <a:normAutofit/>
          </a:bodyPr>
          <a:lstStyle/>
          <a:p>
            <a:r>
              <a:rPr lang="en-US" dirty="0" smtClean="0"/>
              <a:t>Dental occlusion is a genetic feature of physical anthropology which varies in individuals just as does blood grouping or color of the eye.</a:t>
            </a:r>
            <a:br>
              <a:rPr lang="en-US" dirty="0" smtClean="0"/>
            </a:br>
            <a:endParaRPr lang="en-US" dirty="0" smtClean="0"/>
          </a:p>
          <a:p>
            <a:r>
              <a:rPr lang="en-US" dirty="0" smtClean="0"/>
              <a:t>Malocclusion is a complex morphological and functional phenomenon manifested in a disharmony of two or more features of jaws, teeth and soft tissue.</a:t>
            </a:r>
            <a:endParaRPr lang="en-GB" dirty="0" smtClean="0"/>
          </a:p>
          <a:p>
            <a:endParaRPr lang="en-GB" dirty="0"/>
          </a:p>
        </p:txBody>
      </p:sp>
      <p:sp>
        <p:nvSpPr>
          <p:cNvPr id="4" name="Slide Number Placeholder 3"/>
          <p:cNvSpPr>
            <a:spLocks noGrp="1"/>
          </p:cNvSpPr>
          <p:nvPr>
            <p:ph type="sldNum" sz="quarter" idx="12"/>
          </p:nvPr>
        </p:nvSpPr>
        <p:spPr/>
        <p:txBody>
          <a:bodyPr/>
          <a:lstStyle/>
          <a:p>
            <a:fld id="{C2A528D2-C80C-4AF3-8AC4-658BA17FCD3E}" type="slidenum">
              <a:rPr lang="en-GB" smtClean="0"/>
              <a:pPr/>
              <a:t>9</a:t>
            </a:fld>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0_thank_you_tweety_bird.gif"/>
          <p:cNvPicPr>
            <a:picLocks noGrp="1" noChangeAspect="1"/>
          </p:cNvPicPr>
          <p:nvPr>
            <p:ph idx="1"/>
          </p:nvPr>
        </p:nvPicPr>
        <p:blipFill>
          <a:blip r:embed="rId2"/>
          <a:stretch>
            <a:fillRect/>
          </a:stretch>
        </p:blipFill>
        <p:spPr>
          <a:xfrm>
            <a:off x="0" y="0"/>
            <a:ext cx="9144000" cy="6858000"/>
          </a:xfrm>
        </p:spPr>
      </p:pic>
      <p:sp>
        <p:nvSpPr>
          <p:cNvPr id="4" name="Slide Number Placeholder 3"/>
          <p:cNvSpPr>
            <a:spLocks noGrp="1"/>
          </p:cNvSpPr>
          <p:nvPr>
            <p:ph type="sldNum" sz="quarter" idx="12"/>
          </p:nvPr>
        </p:nvSpPr>
        <p:spPr/>
        <p:txBody>
          <a:bodyPr/>
          <a:lstStyle/>
          <a:p>
            <a:fld id="{C2A528D2-C80C-4AF3-8AC4-658BA17FCD3E}" type="slidenum">
              <a:rPr lang="en-GB" smtClean="0"/>
              <a:pPr/>
              <a:t>90</a:t>
            </a:fld>
            <a:endParaRPr lang="en-GB"/>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1828</TotalTime>
  <Words>3566</Words>
  <Application>Microsoft Office PowerPoint</Application>
  <PresentationFormat>On-screen Show (4:3)</PresentationFormat>
  <Paragraphs>664</Paragraphs>
  <Slides>90</Slides>
  <Notes>2</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Foundry</vt:lpstr>
      <vt:lpstr>EPIDEMIOLOGY OF MALOCCLUSION </vt:lpstr>
      <vt:lpstr>Content</vt:lpstr>
      <vt:lpstr>Terminologies</vt:lpstr>
      <vt:lpstr>PowerPoint Presentation</vt:lpstr>
      <vt:lpstr>PowerPoint Presentation</vt:lpstr>
      <vt:lpstr>PowerPoint Presentation</vt:lpstr>
      <vt:lpstr>Introduction</vt:lpstr>
      <vt:lpstr>PowerPoint Presentation</vt:lpstr>
      <vt:lpstr>PowerPoint Presentation</vt:lpstr>
      <vt:lpstr>PowerPoint Presentation</vt:lpstr>
      <vt:lpstr>Etiology Of Malocclusion by Graber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UNFAVOURABLE SEQUELAE OF MALOCCLUSION</vt:lpstr>
      <vt:lpstr>PowerPoint Presentation</vt:lpstr>
      <vt:lpstr>PowerPoint Presentation</vt:lpstr>
      <vt:lpstr>PowerPoint Presentation</vt:lpstr>
      <vt:lpstr>PowerPoint Presentation</vt:lpstr>
      <vt:lpstr>Prevalence of malocclusion</vt:lpstr>
      <vt:lpstr>PowerPoint Presentation</vt:lpstr>
      <vt:lpstr>PowerPoint Presentation</vt:lpstr>
      <vt:lpstr>PowerPoint Presentation</vt:lpstr>
      <vt:lpstr>PowerPoint Presentation</vt:lpstr>
      <vt:lpstr>Studies Conducted among Indian Children to determine Prevalence of Malocclusion </vt:lpstr>
      <vt:lpstr>PowerPoint Presentation</vt:lpstr>
      <vt:lpstr>PowerPoint Presentation</vt:lpstr>
      <vt:lpstr>Types of malocclusion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Preventive Orthodontics </vt:lpstr>
      <vt:lpstr>PowerPoint Presentation</vt:lpstr>
      <vt:lpstr>Education of the parent </vt:lpstr>
      <vt:lpstr>Care of Deciduous Dentition</vt:lpstr>
      <vt:lpstr>Extraction of supernumerary teeth</vt:lpstr>
      <vt:lpstr>Extraction of supernumerary teeth</vt:lpstr>
      <vt:lpstr>Maintenance of tooth shedding time table </vt:lpstr>
      <vt:lpstr>PowerPoint Presentation</vt:lpstr>
      <vt:lpstr>Oral habits check up and patients parent education</vt:lpstr>
      <vt:lpstr>Space maintenance</vt:lpstr>
      <vt:lpstr>Classification of space maintainer</vt:lpstr>
      <vt:lpstr>PowerPoint Presentation</vt:lpstr>
      <vt:lpstr>Requirements of space maintainers</vt:lpstr>
      <vt:lpstr>PowerPoint Presentation</vt:lpstr>
      <vt:lpstr>Interceptive orthodontics</vt:lpstr>
      <vt:lpstr>PowerPoint Presentation</vt:lpstr>
      <vt:lpstr>PowerPoint Presentation</vt:lpstr>
      <vt:lpstr>Space regaining</vt:lpstr>
      <vt:lpstr>PowerPoint Presentation</vt:lpstr>
      <vt:lpstr>Interception of habits</vt:lpstr>
      <vt:lpstr>Tongue thrusting</vt:lpstr>
      <vt:lpstr>PowerPoint Presentation</vt:lpstr>
      <vt:lpstr>PowerPoint Presentation</vt:lpstr>
      <vt:lpstr>PowerPoint Presentation</vt:lpstr>
      <vt:lpstr>PowerPoint Presentation</vt:lpstr>
      <vt:lpstr>Thumb sucking </vt:lpstr>
      <vt:lpstr>Thumb sucking</vt:lpstr>
      <vt:lpstr>PowerPoint Presentation</vt:lpstr>
      <vt:lpstr>PowerPoint Presentation</vt:lpstr>
      <vt:lpstr>        Effect of thumb sucking- </vt:lpstr>
      <vt:lpstr>Management of thumb sucking</vt:lpstr>
      <vt:lpstr>PowerPoint Presentation</vt:lpstr>
      <vt:lpstr>PowerPoint Presentation</vt:lpstr>
      <vt:lpstr>Mouth breathing habit</vt:lpstr>
      <vt:lpstr>Mouth breathing habit</vt:lpstr>
      <vt:lpstr>PowerPoint Presentation</vt:lpstr>
      <vt:lpstr>PowerPoint Presentation</vt:lpstr>
      <vt:lpstr>Clinical features</vt:lpstr>
      <vt:lpstr>PowerPoint Presentation</vt:lpstr>
      <vt:lpstr>Muscle exercises</vt:lpstr>
      <vt:lpstr>PowerPoint Presentation</vt:lpstr>
      <vt:lpstr>PowerPoint Presentation</vt:lpstr>
      <vt:lpstr>Conclusion</vt:lpstr>
      <vt:lpstr>REFERENCES</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OF MALOCCLUSION </dc:title>
  <dc:creator> </dc:creator>
  <cp:lastModifiedBy>HP</cp:lastModifiedBy>
  <cp:revision>64</cp:revision>
  <dcterms:created xsi:type="dcterms:W3CDTF">2008-09-27T16:45:49Z</dcterms:created>
  <dcterms:modified xsi:type="dcterms:W3CDTF">2022-01-31T10:23:46Z</dcterms:modified>
</cp:coreProperties>
</file>